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9" r:id="rId1"/>
  </p:sldMasterIdLst>
  <p:notesMasterIdLst>
    <p:notesMasterId r:id="rId9"/>
  </p:notesMasterIdLst>
  <p:sldIdLst>
    <p:sldId id="256" r:id="rId2"/>
    <p:sldId id="261" r:id="rId3"/>
    <p:sldId id="260" r:id="rId4"/>
    <p:sldId id="262" r:id="rId5"/>
    <p:sldId id="259" r:id="rId6"/>
    <p:sldId id="264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27"/>
  </p:normalViewPr>
  <p:slideViewPr>
    <p:cSldViewPr snapToGrid="0" snapToObjects="1">
      <p:cViewPr varScale="1">
        <p:scale>
          <a:sx n="93" d="100"/>
          <a:sy n="93" d="100"/>
        </p:scale>
        <p:origin x="200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9DC16-BF88-FB4F-8756-B7651D324096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F1CA3-8155-4A47-A08C-3CCBE9061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8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CF46A79A-F66A-B344-B185-819AB08DF3AD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8D1D98A7-BE81-F34D-B194-4D0EDAB60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79A-F66A-B344-B185-819AB08DF3AD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98A7-BE81-F34D-B194-4D0EDAB60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79A-F66A-B344-B185-819AB08DF3AD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98A7-BE81-F34D-B194-4D0EDAB60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79A-F66A-B344-B185-819AB08DF3AD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98A7-BE81-F34D-B194-4D0EDAB60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79A-F66A-B344-B185-819AB08DF3AD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98A7-BE81-F34D-B194-4D0EDAB60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79A-F66A-B344-B185-819AB08DF3AD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98A7-BE81-F34D-B194-4D0EDAB60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79A-F66A-B344-B185-819AB08DF3AD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98A7-BE81-F34D-B194-4D0EDAB60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79A-F66A-B344-B185-819AB08DF3AD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98A7-BE81-F34D-B194-4D0EDAB60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79A-F66A-B344-B185-819AB08DF3AD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98A7-BE81-F34D-B194-4D0EDAB60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456267"/>
          </a:xfrm>
        </p:spPr>
        <p:txBody>
          <a:bodyPr>
            <a:normAutofit/>
          </a:bodyPr>
          <a:lstStyle>
            <a:lvl1pPr>
              <a:defRPr sz="400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6268"/>
            <a:ext cx="7772400" cy="4334934"/>
          </a:xfrm>
        </p:spPr>
        <p:txBody>
          <a:bodyPr anchor="t" anchorCtr="0"/>
          <a:lstStyle>
            <a:lvl1pPr>
              <a:defRPr sz="3000"/>
            </a:lvl1pPr>
            <a:lvl2pPr>
              <a:defRPr sz="22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79A-F66A-B344-B185-819AB08DF3AD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98A7-BE81-F34D-B194-4D0EDAB60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79A-F66A-B344-B185-819AB08DF3AD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98A7-BE81-F34D-B194-4D0EDAB60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79A-F66A-B344-B185-819AB08DF3AD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98A7-BE81-F34D-B194-4D0EDAB60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79A-F66A-B344-B185-819AB08DF3AD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98A7-BE81-F34D-B194-4D0EDAB60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79A-F66A-B344-B185-819AB08DF3AD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98A7-BE81-F34D-B194-4D0EDAB60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79A-F66A-B344-B185-819AB08DF3AD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98A7-BE81-F34D-B194-4D0EDAB60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79A-F66A-B344-B185-819AB08DF3AD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98A7-BE81-F34D-B194-4D0EDAB60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A79A-F66A-B344-B185-819AB08DF3AD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98A7-BE81-F34D-B194-4D0EDAB60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F46A79A-F66A-B344-B185-819AB08DF3AD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D1D98A7-BE81-F34D-B194-4D0EDAB60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095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lkreidberg/batma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spiderman.readthedocs.io/en/latest/ack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radvel.readthedocs.io/en/lates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http://dfm.io/emcee/current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elizakempton/Exo_Transmi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KeplerGO/pyke" TargetMode="External"/><Relationship Id="rId4" Type="http://schemas.openxmlformats.org/officeDocument/2006/relationships/hyperlink" Target="https://github.com/dfm/python-bls" TargetMode="External"/><Relationship Id="rId5" Type="http://schemas.openxmlformats.org/officeDocument/2006/relationships/hyperlink" Target="http://docs.astropy.org/en/stable/stats/lombscargle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ryanvarley/ExoDat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Computational Tools in Planetary Astrophysics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C249: Planetary Astrophysics</a:t>
            </a:r>
          </a:p>
          <a:p>
            <a:r>
              <a:rPr lang="en-US" dirty="0" smtClean="0"/>
              <a:t>Courtney Dressing</a:t>
            </a:r>
            <a:endParaRPr lang="en-US" dirty="0" smtClean="0"/>
          </a:p>
          <a:p>
            <a:r>
              <a:rPr lang="en-US" dirty="0" smtClean="0"/>
              <a:t>Fall 2017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27418" y="2044314"/>
            <a:ext cx="38307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/>
              <a:t>(A limited subset of the many)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026873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946" y="0"/>
            <a:ext cx="8562109" cy="145626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BATMAN: transit modeling package</a:t>
            </a:r>
            <a:br>
              <a:rPr lang="en-US" dirty="0" smtClean="0"/>
            </a:br>
            <a:r>
              <a:rPr lang="en-US" dirty="0" smtClean="0"/>
              <a:t>developed by Laura </a:t>
            </a:r>
            <a:r>
              <a:rPr lang="en-US" dirty="0" err="1" smtClean="0"/>
              <a:t>Kreidberg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6268"/>
            <a:ext cx="8077200" cy="4334934"/>
          </a:xfrm>
        </p:spPr>
        <p:txBody>
          <a:bodyPr/>
          <a:lstStyle/>
          <a:p>
            <a:r>
              <a:rPr lang="en-US" dirty="0"/>
              <a:t>Link: </a:t>
            </a:r>
            <a:r>
              <a:rPr lang="en-US" dirty="0" smtClean="0">
                <a:hlinkClick r:id="rId2"/>
              </a:rPr>
              <a:t>https://github.com/lkreidberg/batman</a:t>
            </a:r>
            <a:endParaRPr lang="en-US" dirty="0"/>
          </a:p>
          <a:p>
            <a:r>
              <a:rPr lang="en-US" dirty="0"/>
              <a:t>Uses: </a:t>
            </a:r>
            <a:r>
              <a:rPr lang="en-US" dirty="0" smtClean="0"/>
              <a:t>Fit transit light curves</a:t>
            </a:r>
            <a:endParaRPr lang="en-US" dirty="0"/>
          </a:p>
          <a:p>
            <a:r>
              <a:rPr lang="en-US" dirty="0"/>
              <a:t>How to learn: </a:t>
            </a:r>
          </a:p>
          <a:p>
            <a:pPr lvl="1"/>
            <a:r>
              <a:rPr lang="en-US" dirty="0"/>
              <a:t>Download &amp; install the </a:t>
            </a:r>
            <a:r>
              <a:rPr lang="en-US" dirty="0" smtClean="0"/>
              <a:t>package </a:t>
            </a:r>
          </a:p>
          <a:p>
            <a:pPr lvl="1"/>
            <a:r>
              <a:rPr lang="en-US" dirty="0" smtClean="0"/>
              <a:t>Try </a:t>
            </a:r>
            <a:r>
              <a:rPr lang="en-US" dirty="0"/>
              <a:t>the tutorial</a:t>
            </a:r>
          </a:p>
          <a:p>
            <a:pPr lvl="1"/>
            <a:r>
              <a:rPr lang="en-US" dirty="0" smtClean="0"/>
              <a:t>Change the input parameters &amp; see what happens </a:t>
            </a:r>
          </a:p>
          <a:p>
            <a:pPr lvl="1"/>
            <a:r>
              <a:rPr lang="en-US" dirty="0" smtClean="0"/>
              <a:t>Challenge</a:t>
            </a:r>
            <a:r>
              <a:rPr lang="en-US" dirty="0"/>
              <a:t>: </a:t>
            </a:r>
            <a:r>
              <a:rPr lang="en-US" dirty="0" smtClean="0"/>
              <a:t>fit planetary transit </a:t>
            </a:r>
            <a:r>
              <a:rPr lang="en-US" dirty="0"/>
              <a:t>(</a:t>
            </a:r>
            <a:r>
              <a:rPr lang="en-US" dirty="0" err="1"/>
              <a:t>pset</a:t>
            </a:r>
            <a:r>
              <a:rPr lang="en-US" dirty="0"/>
              <a:t> #2)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531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56267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SPIDERMAN: secondary eclipse &amp; phase curve modeler</a:t>
            </a:r>
            <a:br>
              <a:rPr lang="en-US" sz="2800" dirty="0" smtClean="0"/>
            </a:br>
            <a:r>
              <a:rPr lang="en-US" sz="2800" dirty="0" smtClean="0"/>
              <a:t>developed by Tom Louden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6268"/>
            <a:ext cx="8686800" cy="4334934"/>
          </a:xfrm>
        </p:spPr>
        <p:txBody>
          <a:bodyPr/>
          <a:lstStyle/>
          <a:p>
            <a:r>
              <a:rPr lang="en-US" dirty="0"/>
              <a:t>Link: </a:t>
            </a:r>
            <a:r>
              <a:rPr lang="en-US" dirty="0" err="1" smtClean="0">
                <a:hlinkClick r:id="rId2" action="ppaction://hlinkfile"/>
              </a:rPr>
              <a:t>spiderman.readthedocs.io</a:t>
            </a:r>
            <a:r>
              <a:rPr lang="en-US" dirty="0" smtClean="0">
                <a:hlinkClick r:id="rId2" action="ppaction://hlinkfile"/>
              </a:rPr>
              <a:t>/</a:t>
            </a:r>
            <a:r>
              <a:rPr lang="en-US" dirty="0" err="1" smtClean="0">
                <a:hlinkClick r:id="rId2" action="ppaction://hlinkfile"/>
              </a:rPr>
              <a:t>en</a:t>
            </a:r>
            <a:r>
              <a:rPr lang="en-US" dirty="0" smtClean="0">
                <a:hlinkClick r:id="rId2" action="ppaction://hlinkfile"/>
              </a:rPr>
              <a:t>/latest/</a:t>
            </a:r>
            <a:r>
              <a:rPr lang="en-US" dirty="0" err="1" smtClean="0">
                <a:hlinkClick r:id="rId2" action="ppaction://hlinkfile"/>
              </a:rPr>
              <a:t>ack.html</a:t>
            </a:r>
            <a:r>
              <a:rPr lang="en-US" dirty="0" smtClean="0">
                <a:hlinkClick r:id="rId2" action="ppaction://hlinkfile"/>
              </a:rPr>
              <a:t> </a:t>
            </a:r>
            <a:endParaRPr lang="en-US" dirty="0"/>
          </a:p>
          <a:p>
            <a:r>
              <a:rPr lang="en-US" dirty="0"/>
              <a:t>Uses: Fit </a:t>
            </a:r>
            <a:r>
              <a:rPr lang="en-US" dirty="0" smtClean="0"/>
              <a:t>secondary eclipses &amp; phase curves</a:t>
            </a:r>
            <a:endParaRPr lang="en-US" dirty="0"/>
          </a:p>
          <a:p>
            <a:r>
              <a:rPr lang="en-US" dirty="0"/>
              <a:t>How to learn: </a:t>
            </a:r>
          </a:p>
          <a:p>
            <a:pPr lvl="1"/>
            <a:r>
              <a:rPr lang="en-US" dirty="0"/>
              <a:t>Download &amp; install the package </a:t>
            </a:r>
          </a:p>
          <a:p>
            <a:pPr lvl="1"/>
            <a:r>
              <a:rPr lang="en-US" dirty="0" smtClean="0"/>
              <a:t>Read the docs</a:t>
            </a:r>
            <a:endParaRPr lang="en-US" dirty="0"/>
          </a:p>
          <a:p>
            <a:pPr lvl="1"/>
            <a:r>
              <a:rPr lang="en-US" dirty="0" smtClean="0"/>
              <a:t>Work through the </a:t>
            </a:r>
            <a:r>
              <a:rPr lang="en-US" dirty="0" err="1" smtClean="0"/>
              <a:t>quickstart</a:t>
            </a:r>
            <a:r>
              <a:rPr lang="en-US" dirty="0" smtClean="0"/>
              <a:t> example </a:t>
            </a:r>
            <a:endParaRPr lang="en-US" dirty="0"/>
          </a:p>
          <a:p>
            <a:pPr lvl="1"/>
            <a:r>
              <a:rPr lang="en-US" dirty="0" smtClean="0"/>
              <a:t>Challenge: reproduce a published phase curve or secondary eclipse measurement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028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946" y="0"/>
            <a:ext cx="8562109" cy="1456267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RadVel</a:t>
            </a:r>
            <a:r>
              <a:rPr lang="en-US" dirty="0" smtClean="0"/>
              <a:t>: radial </a:t>
            </a:r>
            <a:r>
              <a:rPr lang="en-US" dirty="0"/>
              <a:t>v</a:t>
            </a:r>
            <a:r>
              <a:rPr lang="en-US" dirty="0" smtClean="0"/>
              <a:t>elocity </a:t>
            </a:r>
            <a:r>
              <a:rPr lang="en-US" dirty="0"/>
              <a:t>s</a:t>
            </a:r>
            <a:r>
              <a:rPr lang="en-US" dirty="0" smtClean="0"/>
              <a:t>imulator</a:t>
            </a:r>
            <a:br>
              <a:rPr lang="en-US" dirty="0" smtClean="0"/>
            </a:br>
            <a:r>
              <a:rPr lang="en-US" dirty="0" smtClean="0"/>
              <a:t>Developed by BJ Fulton &amp; Erik </a:t>
            </a:r>
            <a:r>
              <a:rPr lang="en-US" dirty="0" err="1" smtClean="0"/>
              <a:t>Petigura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Link: </a:t>
            </a:r>
            <a:r>
              <a:rPr lang="en-US" dirty="0" err="1" smtClean="0">
                <a:hlinkClick r:id="rId2" action="ppaction://hlinkfile"/>
              </a:rPr>
              <a:t>radvel.readthedocs.io</a:t>
            </a:r>
            <a:r>
              <a:rPr lang="en-US" dirty="0" smtClean="0">
                <a:hlinkClick r:id="rId2" action="ppaction://hlinkfile"/>
              </a:rPr>
              <a:t>/</a:t>
            </a:r>
            <a:r>
              <a:rPr lang="en-US" dirty="0" err="1" smtClean="0">
                <a:hlinkClick r:id="rId2" action="ppaction://hlinkfile"/>
              </a:rPr>
              <a:t>en</a:t>
            </a:r>
            <a:r>
              <a:rPr lang="en-US" dirty="0" smtClean="0">
                <a:hlinkClick r:id="rId2" action="ppaction://hlinkfile"/>
              </a:rPr>
              <a:t>/latest/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Uses: </a:t>
            </a:r>
            <a:r>
              <a:rPr lang="en-US" dirty="0" smtClean="0"/>
              <a:t>Fit radial velocity data sets</a:t>
            </a:r>
            <a:endParaRPr lang="en-US" dirty="0"/>
          </a:p>
          <a:p>
            <a:r>
              <a:rPr lang="en-US" dirty="0"/>
              <a:t>How to learn: </a:t>
            </a:r>
          </a:p>
          <a:p>
            <a:pPr lvl="1"/>
            <a:r>
              <a:rPr lang="en-US" dirty="0"/>
              <a:t>Download &amp; install the </a:t>
            </a:r>
            <a:r>
              <a:rPr lang="en-US" dirty="0" smtClean="0"/>
              <a:t>package </a:t>
            </a:r>
          </a:p>
          <a:p>
            <a:pPr lvl="1"/>
            <a:r>
              <a:rPr lang="en-US" dirty="0" smtClean="0"/>
              <a:t>Try </a:t>
            </a:r>
            <a:r>
              <a:rPr lang="en-US" dirty="0"/>
              <a:t>the tutorial</a:t>
            </a:r>
          </a:p>
          <a:p>
            <a:pPr lvl="1"/>
            <a:r>
              <a:rPr lang="en-US" dirty="0"/>
              <a:t>Make the problem more complicated by changing the data set</a:t>
            </a:r>
          </a:p>
          <a:p>
            <a:pPr lvl="1"/>
            <a:r>
              <a:rPr lang="en-US" dirty="0"/>
              <a:t>Challenge: </a:t>
            </a:r>
            <a:r>
              <a:rPr lang="en-US" dirty="0" smtClean="0"/>
              <a:t>fit radial velocities </a:t>
            </a:r>
            <a:r>
              <a:rPr lang="en-US" dirty="0"/>
              <a:t>(</a:t>
            </a:r>
            <a:r>
              <a:rPr lang="en-US" dirty="0" err="1"/>
              <a:t>pset</a:t>
            </a:r>
            <a:r>
              <a:rPr lang="en-US" dirty="0"/>
              <a:t> </a:t>
            </a:r>
            <a:r>
              <a:rPr lang="en-US" dirty="0" smtClean="0"/>
              <a:t>#3)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111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b="1" dirty="0"/>
              <a:t>e</a:t>
            </a:r>
            <a:r>
              <a:rPr lang="en-US" sz="3000" b="1" dirty="0" smtClean="0"/>
              <a:t>mcee</a:t>
            </a:r>
            <a:r>
              <a:rPr lang="en-US" sz="3000" dirty="0" smtClean="0"/>
              <a:t>: Markov Chain Monte Carlo package</a:t>
            </a:r>
            <a:br>
              <a:rPr lang="en-US" sz="3000" dirty="0" smtClean="0"/>
            </a:br>
            <a:r>
              <a:rPr lang="en-US" sz="3000" dirty="0" smtClean="0"/>
              <a:t>developed by Daniel Foreman-Mackey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56267"/>
            <a:ext cx="8395855" cy="4930677"/>
          </a:xfrm>
        </p:spPr>
        <p:txBody>
          <a:bodyPr>
            <a:normAutofit/>
          </a:bodyPr>
          <a:lstStyle/>
          <a:p>
            <a:r>
              <a:rPr lang="en-US" dirty="0" smtClean="0"/>
              <a:t>Link: </a:t>
            </a:r>
            <a:r>
              <a:rPr lang="en-US" dirty="0" smtClean="0">
                <a:hlinkClick r:id="rId2"/>
              </a:rPr>
              <a:t>dfm.io/emcee/current/</a:t>
            </a:r>
            <a:endParaRPr lang="en-US" dirty="0" smtClean="0"/>
          </a:p>
          <a:p>
            <a:r>
              <a:rPr lang="en-US" dirty="0" smtClean="0"/>
              <a:t>Uses: Bayesian parameter estimation</a:t>
            </a:r>
          </a:p>
          <a:p>
            <a:r>
              <a:rPr lang="en-US" dirty="0" smtClean="0"/>
              <a:t>How to learn: </a:t>
            </a:r>
          </a:p>
          <a:p>
            <a:pPr lvl="1"/>
            <a:r>
              <a:rPr lang="en-US" dirty="0" smtClean="0"/>
              <a:t>Download &amp; install the emcee package using pip</a:t>
            </a:r>
          </a:p>
          <a:p>
            <a:pPr lvl="1"/>
            <a:r>
              <a:rPr lang="en-US" dirty="0" smtClean="0"/>
              <a:t>Try the tutorial</a:t>
            </a:r>
          </a:p>
          <a:p>
            <a:pPr lvl="1"/>
            <a:r>
              <a:rPr lang="en-US" dirty="0" smtClean="0"/>
              <a:t>Make the problem more complicated by changing the data set</a:t>
            </a:r>
          </a:p>
          <a:p>
            <a:pPr lvl="1"/>
            <a:r>
              <a:rPr lang="en-US" dirty="0" smtClean="0"/>
              <a:t>Challenges: </a:t>
            </a:r>
          </a:p>
          <a:p>
            <a:pPr lvl="2"/>
            <a:r>
              <a:rPr lang="en-US" dirty="0" smtClean="0"/>
              <a:t>determine errors on light curve fit (</a:t>
            </a:r>
            <a:r>
              <a:rPr lang="en-US" dirty="0" err="1" smtClean="0"/>
              <a:t>pset</a:t>
            </a:r>
            <a:r>
              <a:rPr lang="en-US" dirty="0" smtClean="0"/>
              <a:t> #2)</a:t>
            </a:r>
          </a:p>
          <a:p>
            <a:pPr lvl="2"/>
            <a:r>
              <a:rPr lang="en-US" dirty="0" smtClean="0"/>
              <a:t>Determine errors on RV fit (</a:t>
            </a:r>
            <a:r>
              <a:rPr lang="en-US" dirty="0" err="1" smtClean="0"/>
              <a:t>pset</a:t>
            </a:r>
            <a:r>
              <a:rPr lang="en-US" dirty="0" smtClean="0"/>
              <a:t> #3)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625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b="1" dirty="0" err="1" smtClean="0"/>
              <a:t>Exo_Transmit</a:t>
            </a:r>
            <a:r>
              <a:rPr lang="en-US" sz="3000" dirty="0" smtClean="0"/>
              <a:t>: atmospheric modeling package developed by Eliza Kempton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237" y="1456267"/>
            <a:ext cx="8880764" cy="4930677"/>
          </a:xfrm>
        </p:spPr>
        <p:txBody>
          <a:bodyPr>
            <a:normAutofit/>
          </a:bodyPr>
          <a:lstStyle/>
          <a:p>
            <a:r>
              <a:rPr lang="en-US" dirty="0" smtClean="0"/>
              <a:t>Link: </a:t>
            </a:r>
            <a:r>
              <a:rPr lang="en-US" dirty="0" smtClean="0">
                <a:hlinkClick r:id="rId2"/>
              </a:rPr>
              <a:t>https://</a:t>
            </a:r>
            <a:r>
              <a:rPr lang="en-US" dirty="0" err="1" smtClean="0">
                <a:hlinkClick r:id="rId2"/>
              </a:rPr>
              <a:t>github.com</a:t>
            </a:r>
            <a:r>
              <a:rPr lang="en-US" dirty="0" smtClean="0">
                <a:hlinkClick r:id="rId2"/>
              </a:rPr>
              <a:t>/</a:t>
            </a:r>
            <a:r>
              <a:rPr lang="en-US" dirty="0" err="1" smtClean="0">
                <a:hlinkClick r:id="rId2"/>
              </a:rPr>
              <a:t>elizakempton</a:t>
            </a:r>
            <a:r>
              <a:rPr lang="en-US" dirty="0" smtClean="0">
                <a:hlinkClick r:id="rId2"/>
              </a:rPr>
              <a:t>/</a:t>
            </a:r>
            <a:r>
              <a:rPr lang="en-US" dirty="0" err="1" smtClean="0">
                <a:hlinkClick r:id="rId2"/>
              </a:rPr>
              <a:t>Exo_Transmit</a:t>
            </a:r>
            <a:endParaRPr lang="en-US" dirty="0" smtClean="0"/>
          </a:p>
          <a:p>
            <a:r>
              <a:rPr lang="en-US" dirty="0" smtClean="0"/>
              <a:t>Uses: Generate model transmission spectra</a:t>
            </a:r>
          </a:p>
          <a:p>
            <a:r>
              <a:rPr lang="en-US" dirty="0" smtClean="0"/>
              <a:t>How to learn: </a:t>
            </a:r>
          </a:p>
          <a:p>
            <a:pPr lvl="1"/>
            <a:r>
              <a:rPr lang="en-US" dirty="0" smtClean="0"/>
              <a:t>Download &amp; install the package</a:t>
            </a:r>
          </a:p>
          <a:p>
            <a:pPr lvl="1"/>
            <a:r>
              <a:rPr lang="en-US" dirty="0" smtClean="0"/>
              <a:t>Try the tutorial</a:t>
            </a:r>
          </a:p>
          <a:p>
            <a:pPr lvl="1"/>
            <a:r>
              <a:rPr lang="en-US" dirty="0" smtClean="0"/>
              <a:t>Change the input parameters &amp; compare the resulting spectra</a:t>
            </a:r>
          </a:p>
          <a:p>
            <a:pPr lvl="1"/>
            <a:r>
              <a:rPr lang="en-US" dirty="0" smtClean="0"/>
              <a:t>Challenges: </a:t>
            </a:r>
          </a:p>
          <a:p>
            <a:pPr lvl="2"/>
            <a:r>
              <a:rPr lang="en-US" dirty="0"/>
              <a:t>Model the </a:t>
            </a:r>
            <a:r>
              <a:rPr lang="en-US" dirty="0" smtClean="0"/>
              <a:t>transmission spectrum </a:t>
            </a:r>
            <a:r>
              <a:rPr lang="en-US" dirty="0"/>
              <a:t>of your favorite planet</a:t>
            </a:r>
            <a:endParaRPr lang="en-US" dirty="0" smtClean="0"/>
          </a:p>
          <a:p>
            <a:pPr lvl="2"/>
            <a:r>
              <a:rPr lang="en-US" dirty="0" smtClean="0"/>
              <a:t>Reproduce a published transmission spectrum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890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Python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6267"/>
            <a:ext cx="7772400" cy="5013805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ExoData</a:t>
            </a:r>
            <a:r>
              <a:rPr lang="en-US" dirty="0" smtClean="0"/>
              <a:t> (developed by Ryan Varley)</a:t>
            </a:r>
          </a:p>
          <a:p>
            <a:pPr lvl="1"/>
            <a:r>
              <a:rPr lang="en-US" dirty="0" smtClean="0"/>
              <a:t>Tool for querying Open Exoplanet Catalogue</a:t>
            </a:r>
          </a:p>
          <a:p>
            <a:r>
              <a:rPr lang="en-US" dirty="0" err="1" smtClean="0">
                <a:hlinkClick r:id="rId3"/>
              </a:rPr>
              <a:t>PyKE</a:t>
            </a:r>
            <a:r>
              <a:rPr lang="en-US" dirty="0" smtClean="0">
                <a:hlinkClick r:id="rId3"/>
              </a:rPr>
              <a:t> </a:t>
            </a:r>
            <a:r>
              <a:rPr lang="en-US" dirty="0" smtClean="0"/>
              <a:t>(developed by many people at NASA)</a:t>
            </a:r>
          </a:p>
          <a:p>
            <a:pPr lvl="1"/>
            <a:r>
              <a:rPr lang="en-US" dirty="0" smtClean="0"/>
              <a:t>Tools interacting with data from Kepler, K2, (and soon) TESS</a:t>
            </a:r>
            <a:endParaRPr lang="en-US" dirty="0">
              <a:hlinkClick r:id="rId4"/>
            </a:endParaRPr>
          </a:p>
          <a:p>
            <a:r>
              <a:rPr lang="en-US" dirty="0">
                <a:hlinkClick r:id="rId4"/>
              </a:rPr>
              <a:t>python-bls </a:t>
            </a:r>
            <a:endParaRPr lang="en-US" dirty="0"/>
          </a:p>
          <a:p>
            <a:pPr lvl="1"/>
            <a:r>
              <a:rPr lang="en-US" dirty="0"/>
              <a:t>Generates Box Least Squares </a:t>
            </a:r>
            <a:r>
              <a:rPr lang="en-US" dirty="0" err="1"/>
              <a:t>periodogram</a:t>
            </a:r>
            <a:endParaRPr lang="en-US" dirty="0"/>
          </a:p>
          <a:p>
            <a:pPr lvl="1"/>
            <a:r>
              <a:rPr lang="en-US" dirty="0"/>
              <a:t>Useful for transit searches</a:t>
            </a:r>
          </a:p>
          <a:p>
            <a:r>
              <a:rPr lang="en-US" dirty="0">
                <a:hlinkClick r:id="rId5"/>
              </a:rPr>
              <a:t>LombScargle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Generates Lomb </a:t>
            </a:r>
            <a:r>
              <a:rPr lang="en-US" dirty="0" err="1"/>
              <a:t>Scargle</a:t>
            </a:r>
            <a:r>
              <a:rPr lang="en-US" dirty="0"/>
              <a:t> </a:t>
            </a:r>
            <a:r>
              <a:rPr lang="en-US" dirty="0" err="1"/>
              <a:t>periodogram</a:t>
            </a:r>
            <a:endParaRPr lang="en-US" dirty="0"/>
          </a:p>
          <a:p>
            <a:pPr lvl="1"/>
            <a:r>
              <a:rPr lang="en-US" dirty="0"/>
              <a:t>Useful for RV </a:t>
            </a:r>
            <a:r>
              <a:rPr lang="en-US" dirty="0" smtClean="0"/>
              <a:t>searches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125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42</TotalTime>
  <Words>340</Words>
  <Application>Microsoft Macintosh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Celestial</vt:lpstr>
      <vt:lpstr>Computational Tools in Planetary Astrophysics</vt:lpstr>
      <vt:lpstr>BATMAN: transit modeling package developed by Laura Kreidberg</vt:lpstr>
      <vt:lpstr>SPIDERMAN: secondary eclipse &amp; phase curve modeler developed by Tom Louden</vt:lpstr>
      <vt:lpstr>RadVel: radial velocity simulator Developed by BJ Fulton &amp; Erik Petigura</vt:lpstr>
      <vt:lpstr>emcee: Markov Chain Monte Carlo package developed by Daniel Foreman-Mackey</vt:lpstr>
      <vt:lpstr>Exo_Transmit: atmospheric modeling package developed by Eliza Kempton</vt:lpstr>
      <vt:lpstr>Other Python Packages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Tools in Planetary Astrophysics</dc:title>
  <dc:creator>Courtney Dressing</dc:creator>
  <cp:lastModifiedBy>Courtney Dressing</cp:lastModifiedBy>
  <cp:revision>15</cp:revision>
  <dcterms:created xsi:type="dcterms:W3CDTF">2017-11-15T17:16:48Z</dcterms:created>
  <dcterms:modified xsi:type="dcterms:W3CDTF">2017-11-15T17:59:24Z</dcterms:modified>
</cp:coreProperties>
</file>