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8" r:id="rId2"/>
    <p:sldId id="269" r:id="rId3"/>
    <p:sldId id="272" r:id="rId4"/>
    <p:sldId id="271" r:id="rId5"/>
    <p:sldId id="273" r:id="rId6"/>
    <p:sldId id="274" r:id="rId7"/>
    <p:sldId id="275" r:id="rId8"/>
    <p:sldId id="27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67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23FF-221E-4FE1-B6C3-447308D66FDC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1DE70-7669-4ECF-A3B9-5D487AC0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7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Underestimated</a:t>
            </a:r>
            <a:r>
              <a:rPr lang="en-US" baseline="0" dirty="0"/>
              <a:t> errors, stuck in local </a:t>
            </a:r>
            <a:r>
              <a:rPr lang="en-US" baseline="0" dirty="0" err="1"/>
              <a:t>minimas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E8357-0E13-420B-909C-5FC944C79E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Underestimated</a:t>
            </a:r>
            <a:r>
              <a:rPr lang="en-US" baseline="0" dirty="0"/>
              <a:t> errors, stuck in local </a:t>
            </a:r>
            <a:r>
              <a:rPr lang="en-US" baseline="0" dirty="0" err="1"/>
              <a:t>minimas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E8357-0E13-420B-909C-5FC944C79E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4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E8357-0E13-420B-909C-5FC944C79E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3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0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9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6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2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4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16A14-B0F1-4BC7-A43A-2FF2F80F5A91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1FA8-0CA0-4833-AD13-F3655890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2.png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PSF Subtraction</a:t>
            </a:r>
          </a:p>
        </p:txBody>
      </p:sp>
      <p:pic>
        <p:nvPicPr>
          <p:cNvPr id="4" name="PI_beta_pic_boiling_speck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633" y="2378051"/>
            <a:ext cx="3796875" cy="3796876"/>
          </a:xfrm>
          <a:prstGeom prst="rect">
            <a:avLst/>
          </a:prstGeom>
        </p:spPr>
      </p:pic>
      <p:pic>
        <p:nvPicPr>
          <p:cNvPr id="5" name="PI_beta_pic_cube_sca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5577" y="2378050"/>
            <a:ext cx="3796875" cy="3796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5578" y="2469780"/>
            <a:ext cx="2181866" cy="288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2" tIns="35712" rIns="35712" bIns="35712" numCol="1" spcCol="38094" rtlCol="0" anchor="ctr">
            <a:spAutoFit/>
          </a:bodyPr>
          <a:lstStyle/>
          <a:p>
            <a:pPr rtl="0" latinLnBrk="1" hangingPunct="0"/>
            <a:r>
              <a:rPr lang="en-US" sz="1406" dirty="0"/>
              <a:t>GPI data on Beta </a:t>
            </a:r>
            <a:r>
              <a:rPr lang="en-US" sz="1406" dirty="0" err="1"/>
              <a:t>Pictoris</a:t>
            </a:r>
            <a:r>
              <a:rPr lang="en-US" sz="1406" dirty="0"/>
              <a:t>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32" y="2388911"/>
            <a:ext cx="363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Angular Differential Imaging (ADI)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576" y="2388911"/>
            <a:ext cx="36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Spectral Differential Imaging (SDI)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210" y="6352953"/>
            <a:ext cx="25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Christian </a:t>
            </a:r>
            <a:r>
              <a:rPr lang="en-US" dirty="0" err="1"/>
              <a:t>Marois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580" y="1929557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Diversity of Images in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7324" y="1939411"/>
            <a:ext cx="37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Diversity of Images in Wavelengths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1815" y="1471211"/>
            <a:ext cx="687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Use data taken at other times and wavelengths to model the star</a:t>
            </a:r>
          </a:p>
        </p:txBody>
      </p:sp>
    </p:spTree>
    <p:extLst>
      <p:ext uri="{BB962C8B-B14F-4D97-AF65-F5344CB8AC3E}">
        <p14:creationId xmlns:p14="http://schemas.microsoft.com/office/powerpoint/2010/main" val="330267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" y="1325368"/>
            <a:ext cx="9144000" cy="2182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Planet-Disk Interaction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7440" y="3200044"/>
            <a:ext cx="2545120" cy="307777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NASA/ESA/</a:t>
            </a:r>
            <a:r>
              <a:rPr lang="en-US" sz="1400" dirty="0" err="1">
                <a:solidFill>
                  <a:schemeClr val="bg1"/>
                </a:solidFill>
              </a:rPr>
              <a:t>Golimowski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Star: 5 Points 28"/>
          <p:cNvSpPr/>
          <p:nvPr/>
        </p:nvSpPr>
        <p:spPr>
          <a:xfrm>
            <a:off x="4629758" y="2354589"/>
            <a:ext cx="105876" cy="941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rot="-180000" flipV="1">
            <a:off x="4471056" y="2405389"/>
            <a:ext cx="428205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73"/>
          <p:cNvSpPr txBox="1">
            <a:spLocks noChangeArrowheads="1"/>
          </p:cNvSpPr>
          <p:nvPr/>
        </p:nvSpPr>
        <p:spPr bwMode="auto">
          <a:xfrm>
            <a:off x="3999625" y="2023523"/>
            <a:ext cx="2303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r>
              <a:rPr lang="el-GR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MU Serif" panose="02000603000000000000" pitchFamily="2" charset="0"/>
              </a:rPr>
              <a:t>β</a:t>
            </a:r>
            <a:r>
              <a:rPr lang="en-US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MU Serif" panose="02000603000000000000" pitchFamily="2" charset="0"/>
              </a:rPr>
              <a:t> Pic b Orbit </a:t>
            </a:r>
          </a:p>
        </p:txBody>
      </p:sp>
      <p:sp>
        <p:nvSpPr>
          <p:cNvPr id="36" name="TextBox 73"/>
          <p:cNvSpPr txBox="1">
            <a:spLocks noChangeArrowheads="1"/>
          </p:cNvSpPr>
          <p:nvPr/>
        </p:nvSpPr>
        <p:spPr bwMode="auto">
          <a:xfrm>
            <a:off x="2795180" y="1487774"/>
            <a:ext cx="968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  <a:latin typeface="CMU Serif" panose="02000603000000000000" pitchFamily="2" charset="0"/>
              </a:rPr>
              <a:t>Warp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089709" y="1867301"/>
            <a:ext cx="4813" cy="62083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3570973" y="1672440"/>
            <a:ext cx="2459254" cy="53319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4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9" y="1325368"/>
            <a:ext cx="9144000" cy="2182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Orbit of </a:t>
            </a:r>
            <a:r>
              <a:rPr lang="el-GR" dirty="0"/>
              <a:t>β</a:t>
            </a:r>
            <a:r>
              <a:rPr lang="en-US" dirty="0"/>
              <a:t> Pictoris 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07440" y="3200044"/>
            <a:ext cx="2545120" cy="307777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NASA/ESA/</a:t>
            </a:r>
            <a:r>
              <a:rPr lang="en-US" sz="1400" dirty="0" err="1">
                <a:solidFill>
                  <a:schemeClr val="bg1"/>
                </a:solidFill>
              </a:rPr>
              <a:t>Golimowski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Star: 5 Points 28"/>
          <p:cNvSpPr/>
          <p:nvPr/>
        </p:nvSpPr>
        <p:spPr>
          <a:xfrm>
            <a:off x="4533503" y="2354589"/>
            <a:ext cx="105876" cy="9411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rot="-180000" flipV="1">
            <a:off x="4374801" y="2405389"/>
            <a:ext cx="428205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73"/>
          <p:cNvSpPr txBox="1">
            <a:spLocks noChangeArrowheads="1"/>
          </p:cNvSpPr>
          <p:nvPr/>
        </p:nvSpPr>
        <p:spPr bwMode="auto">
          <a:xfrm>
            <a:off x="3999625" y="2023523"/>
            <a:ext cx="23033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r>
              <a:rPr lang="el-GR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MU Serif" panose="02000603000000000000" pitchFamily="2" charset="0"/>
              </a:rPr>
              <a:t>β</a:t>
            </a:r>
            <a:r>
              <a:rPr lang="en-US" altLang="en-US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MU Serif" panose="02000603000000000000" pitchFamily="2" charset="0"/>
              </a:rPr>
              <a:t> Pic b Orbit </a:t>
            </a:r>
          </a:p>
        </p:txBody>
      </p:sp>
      <p:sp>
        <p:nvSpPr>
          <p:cNvPr id="36" name="TextBox 73"/>
          <p:cNvSpPr txBox="1">
            <a:spLocks noChangeArrowheads="1"/>
          </p:cNvSpPr>
          <p:nvPr/>
        </p:nvSpPr>
        <p:spPr bwMode="auto">
          <a:xfrm>
            <a:off x="2795180" y="1487774"/>
            <a:ext cx="968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  <a:latin typeface="CMU Serif" panose="02000603000000000000" pitchFamily="2" charset="0"/>
              </a:rPr>
              <a:t>Warp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089709" y="1867301"/>
            <a:ext cx="4813" cy="62083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>
            <a:off x="3570973" y="1672440"/>
            <a:ext cx="2459254" cy="53319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10"/>
          <p:cNvSpPr>
            <a:spLocks/>
          </p:cNvSpPr>
          <p:nvPr/>
        </p:nvSpPr>
        <p:spPr bwMode="auto">
          <a:xfrm>
            <a:off x="625655" y="5185452"/>
            <a:ext cx="8342210" cy="14241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18209" tIns="218209" rIns="255238" bIns="21820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β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Pictoris</a:t>
            </a:r>
            <a:r>
              <a:rPr lang="en-US" altLang="en-US" dirty="0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 b (~10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M</a:t>
            </a:r>
            <a:r>
              <a:rPr lang="en-US" altLang="en-US" baseline="-25000" dirty="0" err="1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Jup</a:t>
            </a:r>
            <a:r>
              <a:rPr lang="en-US" altLang="en-US" dirty="0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) is likely inducing a warp in the debris disk </a:t>
            </a:r>
          </a:p>
          <a:p>
            <a:pPr marL="4572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Orbit gives insight on disk dynamics, dynamical history, and possible unseen planets</a:t>
            </a:r>
          </a:p>
          <a:p>
            <a:pPr marL="457200" lvl="1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trike="sngStrike" dirty="0">
                <a:solidFill>
                  <a:schemeClr val="tx1"/>
                </a:solidFill>
                <a:sym typeface="Candara Bold" panose="020E0702030303020204" pitchFamily="34" charset="0"/>
              </a:rPr>
              <a:t>Possibly</a:t>
            </a:r>
            <a:r>
              <a:rPr lang="en-US" altLang="en-US" strike="sngStrike" dirty="0">
                <a:solidFill>
                  <a:schemeClr val="tx1"/>
                </a:solidFill>
                <a:latin typeface="+mn-lt"/>
                <a:sym typeface="Candara Bold" panose="020E0702030303020204" pitchFamily="34" charset="0"/>
              </a:rPr>
              <a:t> the first directly-imaged exoplanet to also transit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3280185" y="2966064"/>
            <a:ext cx="2913384" cy="2289496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  <a:stCxn id="29" idx="2"/>
          </p:cNvCxnSpPr>
          <p:nvPr/>
        </p:nvCxnSpPr>
        <p:spPr>
          <a:xfrm flipH="1">
            <a:off x="3241122" y="2448701"/>
            <a:ext cx="1312602" cy="580249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009949" y="2354589"/>
            <a:ext cx="1124151" cy="561334"/>
          </a:xfrm>
          <a:prstGeom prst="line">
            <a:avLst/>
          </a:prstGeom>
          <a:ln w="1905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32633" y="4755566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Millar-</a:t>
            </a:r>
            <a:r>
              <a:rPr lang="en-US" sz="1400" dirty="0" err="1"/>
              <a:t>Blanchaer</a:t>
            </a:r>
            <a:r>
              <a:rPr lang="en-US" sz="1400" dirty="0"/>
              <a:t>+ 2015</a:t>
            </a:r>
          </a:p>
          <a:p>
            <a:r>
              <a:rPr lang="en-US" sz="1400" dirty="0"/>
              <a:t>Wang+ 2016</a:t>
            </a:r>
          </a:p>
        </p:txBody>
      </p:sp>
    </p:spTree>
    <p:extLst>
      <p:ext uri="{BB962C8B-B14F-4D97-AF65-F5344CB8AC3E}">
        <p14:creationId xmlns:p14="http://schemas.microsoft.com/office/powerpoint/2010/main" val="46457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of </a:t>
            </a:r>
            <a:r>
              <a:rPr lang="el-GR" dirty="0"/>
              <a:t>β</a:t>
            </a:r>
            <a:r>
              <a:rPr lang="en-US" dirty="0"/>
              <a:t> Pic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942" t="7542"/>
          <a:stretch/>
        </p:blipFill>
        <p:spPr>
          <a:xfrm>
            <a:off x="5781124" y="2883094"/>
            <a:ext cx="2689841" cy="2851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7896" y="1557531"/>
            <a:ext cx="609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ADI/SDI causes planet to leak into PCA modes and distort itself</a:t>
            </a:r>
          </a:p>
        </p:txBody>
      </p:sp>
      <p:pic>
        <p:nvPicPr>
          <p:cNvPr id="6" name="PI_beta_pic_boiling_speck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835" y="2506299"/>
            <a:ext cx="3796875" cy="3796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834" y="2517159"/>
            <a:ext cx="363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Angular Differential Imaging (ADI)</a:t>
            </a:r>
          </a:p>
        </p:txBody>
      </p:sp>
      <p:sp>
        <p:nvSpPr>
          <p:cNvPr id="3" name="Arrow: Right 2"/>
          <p:cNvSpPr/>
          <p:nvPr/>
        </p:nvSpPr>
        <p:spPr>
          <a:xfrm>
            <a:off x="4483810" y="3967450"/>
            <a:ext cx="1165048" cy="682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60645" y="3397002"/>
            <a:ext cx="142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PSF Subtraction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1383" y="5372467"/>
            <a:ext cx="187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Self-subtraction</a:t>
            </a:r>
          </a:p>
        </p:txBody>
      </p:sp>
      <p:cxnSp>
        <p:nvCxnSpPr>
          <p:cNvPr id="13" name="Elbow Connector 23"/>
          <p:cNvCxnSpPr>
            <a:cxnSpLocks/>
          </p:cNvCxnSpPr>
          <p:nvPr/>
        </p:nvCxnSpPr>
        <p:spPr>
          <a:xfrm rot="10800000">
            <a:off x="7784005" y="4877902"/>
            <a:ext cx="487370" cy="486893"/>
          </a:xfrm>
          <a:prstGeom prst="bentConnector3">
            <a:avLst>
              <a:gd name="adj1" fmla="val -428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23"/>
          <p:cNvCxnSpPr>
            <a:cxnSpLocks/>
          </p:cNvCxnSpPr>
          <p:nvPr/>
        </p:nvCxnSpPr>
        <p:spPr>
          <a:xfrm rot="5400000" flipH="1" flipV="1">
            <a:off x="6923862" y="5083247"/>
            <a:ext cx="303814" cy="274629"/>
          </a:xfrm>
          <a:prstGeom prst="bentConnector3">
            <a:avLst>
              <a:gd name="adj1" fmla="val 10194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Modelling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52" y="1667178"/>
            <a:ext cx="3374924" cy="44998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4363" r="4474" b="7116"/>
          <a:stretch/>
        </p:blipFill>
        <p:spPr>
          <a:xfrm>
            <a:off x="804453" y="4575590"/>
            <a:ext cx="2957460" cy="189010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20799"/>
          <a:stretch/>
        </p:blipFill>
        <p:spPr>
          <a:xfrm>
            <a:off x="195562" y="2149215"/>
            <a:ext cx="1976745" cy="2008578"/>
          </a:xfrm>
          <a:prstGeom prst="rect">
            <a:avLst/>
          </a:prstGeom>
        </p:spPr>
      </p:pic>
      <p:sp>
        <p:nvSpPr>
          <p:cNvPr id="42" name="TextBox 73"/>
          <p:cNvSpPr txBox="1">
            <a:spLocks noChangeArrowheads="1"/>
          </p:cNvSpPr>
          <p:nvPr/>
        </p:nvSpPr>
        <p:spPr bwMode="auto">
          <a:xfrm>
            <a:off x="2216462" y="1674848"/>
            <a:ext cx="2627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</a:rPr>
              <a:t>ADI/SDI Sequence</a:t>
            </a:r>
          </a:p>
        </p:txBody>
      </p:sp>
      <p:sp>
        <p:nvSpPr>
          <p:cNvPr id="43" name="TextBox 73"/>
          <p:cNvSpPr txBox="1">
            <a:spLocks noChangeArrowheads="1"/>
          </p:cNvSpPr>
          <p:nvPr/>
        </p:nvSpPr>
        <p:spPr bwMode="auto">
          <a:xfrm>
            <a:off x="711200" y="4175480"/>
            <a:ext cx="33220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</a:rPr>
              <a:t>Model Spectrum</a:t>
            </a:r>
          </a:p>
        </p:txBody>
      </p:sp>
      <p:sp>
        <p:nvSpPr>
          <p:cNvPr id="44" name="TextBox 73"/>
          <p:cNvSpPr txBox="1">
            <a:spLocks noChangeArrowheads="1"/>
          </p:cNvSpPr>
          <p:nvPr/>
        </p:nvSpPr>
        <p:spPr bwMode="auto">
          <a:xfrm>
            <a:off x="195562" y="1731418"/>
            <a:ext cx="2166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</a:rPr>
              <a:t>Instrument PSF</a:t>
            </a:r>
          </a:p>
        </p:txBody>
      </p:sp>
      <p:pic>
        <p:nvPicPr>
          <p:cNvPr id="45" name="PI_beta_pic_boiling_speck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5091" y="2136459"/>
            <a:ext cx="1689879" cy="1689879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4510173" y="3614106"/>
            <a:ext cx="1636357" cy="606045"/>
          </a:xfrm>
          <a:prstGeom prst="rightArrow">
            <a:avLst>
              <a:gd name="adj1" fmla="val 50000"/>
              <a:gd name="adj2" fmla="val 981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73"/>
          <p:cNvSpPr txBox="1">
            <a:spLocks noChangeArrowheads="1"/>
          </p:cNvSpPr>
          <p:nvPr/>
        </p:nvSpPr>
        <p:spPr bwMode="auto">
          <a:xfrm>
            <a:off x="3933966" y="2441567"/>
            <a:ext cx="29486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Candara" panose="020E0502030303020204" pitchFamily="34" charset="0"/>
                <a:ea typeface="ヒラギノ角ゴ ProN W3"/>
                <a:cs typeface="ヒラギノ角ゴ ProN W3"/>
                <a:sym typeface="Candara" panose="020E0502030303020204" pitchFamily="34" charset="0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</a:rPr>
              <a:t>Perturbed PCA</a:t>
            </a:r>
          </a:p>
          <a:p>
            <a:pPr algn="ctr" eaLnBrk="1" hangingPunct="1"/>
            <a:r>
              <a:rPr lang="en-US" altLang="en-US" sz="2000" dirty="0">
                <a:latin typeface="+mn-lt"/>
              </a:rPr>
              <a:t>(Pueyo 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73"/>
              <p:cNvSpPr txBox="1">
                <a:spLocks noChangeArrowheads="1"/>
              </p:cNvSpPr>
              <p:nvPr/>
            </p:nvSpPr>
            <p:spPr bwMode="auto">
              <a:xfrm>
                <a:off x="3943867" y="3149453"/>
                <a:ext cx="294862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1pPr>
                <a:lvl2pPr marL="742950" indent="-28575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2pPr>
                <a:lvl3pPr marL="11430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3pPr>
                <a:lvl4pPr marL="16002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4pPr>
                <a:lvl5pPr marL="20574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000" b="0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en-US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en-US" sz="2000" b="0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en-US" sz="2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000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sz="2000" b="0" i="1" dirty="0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altLang="en-US" sz="2000" dirty="0">
                  <a:latin typeface="CMU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48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867" y="3149453"/>
                <a:ext cx="294862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26965" y="6380922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243628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of </a:t>
            </a:r>
            <a:r>
              <a:rPr lang="el-GR" dirty="0"/>
              <a:t>β</a:t>
            </a:r>
            <a:r>
              <a:rPr lang="en-US" dirty="0"/>
              <a:t> Pic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942" t="7542"/>
          <a:stretch/>
        </p:blipFill>
        <p:spPr>
          <a:xfrm>
            <a:off x="959310" y="2388528"/>
            <a:ext cx="2689841" cy="2851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2538" y="1721627"/>
            <a:ext cx="575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Speckle noise is correlated on </a:t>
            </a:r>
            <a:r>
              <a:rPr lang="el-GR" sz="2400" dirty="0"/>
              <a:t>λ</a:t>
            </a:r>
            <a:r>
              <a:rPr lang="en-US" sz="2400" dirty="0"/>
              <a:t>/D scales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3" y="2488018"/>
            <a:ext cx="4625789" cy="308385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808846" y="5712594"/>
            <a:ext cx="119834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71228" y="576668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l-GR" dirty="0"/>
              <a:t>λ</a:t>
            </a:r>
            <a:r>
              <a:rPr lang="en-US" dirty="0"/>
              <a:t>/D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6965" y="6380922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39620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Astrometry of </a:t>
            </a:r>
            <a:r>
              <a:rPr lang="el-GR" dirty="0"/>
              <a:t>β</a:t>
            </a:r>
            <a:r>
              <a:rPr lang="en-US" dirty="0"/>
              <a:t> Pic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9"/>
          <a:stretch/>
        </p:blipFill>
        <p:spPr>
          <a:xfrm>
            <a:off x="5872769" y="4264431"/>
            <a:ext cx="3239240" cy="2772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73"/>
              <p:cNvSpPr txBox="1">
                <a:spLocks noChangeArrowheads="1"/>
              </p:cNvSpPr>
              <p:nvPr/>
            </p:nvSpPr>
            <p:spPr bwMode="auto">
              <a:xfrm>
                <a:off x="868272" y="3296447"/>
                <a:ext cx="7407455" cy="1329851"/>
              </a:xfrm>
              <a:prstGeom prst="rect">
                <a:avLst/>
              </a:prstGeom>
              <a:noFill/>
              <a:ln w="57150"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1pPr>
                <a:lvl2pPr marL="742950" indent="-28575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2pPr>
                <a:lvl3pPr marL="11430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3pPr>
                <a:lvl4pPr marL="16002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4pPr>
                <a:lvl5pPr marL="2057400" indent="-228600"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Candara" panose="020E0502030303020204" pitchFamily="34" charset="0"/>
                    <a:ea typeface="ヒラギノ角ゴ ProN W3"/>
                    <a:cs typeface="ヒラギノ角ゴ ProN W3"/>
                    <a:sym typeface="Candara" panose="020E0502030303020204" pitchFamily="34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2800"/>
                            <m:t>ℒ</m:t>
                          </m:r>
                          <m:r>
                            <m:rPr>
                              <m:nor/>
                            </m:rPr>
                            <a:rPr lang="en-US" sz="2800" b="0" i="0" smtClean="0"/>
                            <m:t> = 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altLang="en-US" sz="2800" dirty="0">
                  <a:latin typeface="CMU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5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272" y="3296447"/>
                <a:ext cx="7407455" cy="1329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1"/>
          <a:stretch/>
        </p:blipFill>
        <p:spPr>
          <a:xfrm>
            <a:off x="-300639" y="1768084"/>
            <a:ext cx="3397304" cy="2243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9"/>
          <a:stretch/>
        </p:blipFill>
        <p:spPr>
          <a:xfrm>
            <a:off x="6355187" y="1806504"/>
            <a:ext cx="3397304" cy="2286202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>
            <a:off x="2335946" y="2658674"/>
            <a:ext cx="1629015" cy="637773"/>
          </a:xfrm>
          <a:prstGeom prst="bentConnector3">
            <a:avLst>
              <a:gd name="adj1" fmla="val 1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0800000" flipV="1">
            <a:off x="4940835" y="2658673"/>
            <a:ext cx="1863869" cy="637775"/>
          </a:xfrm>
          <a:prstGeom prst="bentConnector3">
            <a:avLst>
              <a:gd name="adj1" fmla="val 9988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0800000">
            <a:off x="4342723" y="4591968"/>
            <a:ext cx="2012464" cy="656105"/>
          </a:xfrm>
          <a:prstGeom prst="bentConnector3">
            <a:avLst>
              <a:gd name="adj1" fmla="val 10002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88768" y="1429238"/>
            <a:ext cx="636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Treat Speckle Noise as a Gaussian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86362" y="5419799"/>
                <a:ext cx="366882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362" y="5419799"/>
                <a:ext cx="3668825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26374" y="6361044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 2016</a:t>
            </a:r>
          </a:p>
        </p:txBody>
      </p:sp>
    </p:spTree>
    <p:extLst>
      <p:ext uri="{BB962C8B-B14F-4D97-AF65-F5344CB8AC3E}">
        <p14:creationId xmlns:p14="http://schemas.microsoft.com/office/powerpoint/2010/main" val="2506740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7625</TotalTime>
  <Words>252</Words>
  <Application>Microsoft Office PowerPoint</Application>
  <PresentationFormat>On-screen Show (4:3)</PresentationFormat>
  <Paragraphs>50</Paragraphs>
  <Slides>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Cambria Math</vt:lpstr>
      <vt:lpstr>Candara</vt:lpstr>
      <vt:lpstr>Candara Bold</vt:lpstr>
      <vt:lpstr>CMU Serif</vt:lpstr>
      <vt:lpstr>Open Sans Light</vt:lpstr>
      <vt:lpstr>ヒラギノ角ゴ ProN W3</vt:lpstr>
      <vt:lpstr>Office Theme</vt:lpstr>
      <vt:lpstr>Stellar PSF Subtraction</vt:lpstr>
      <vt:lpstr>PowerPoint Presentation</vt:lpstr>
      <vt:lpstr>Planet-Disk Interaction</vt:lpstr>
      <vt:lpstr>The Orbit of β Pictoris b</vt:lpstr>
      <vt:lpstr>Astrometry of β Pic b</vt:lpstr>
      <vt:lpstr>Forward Modelling</vt:lpstr>
      <vt:lpstr>Astrometry of β Pic b</vt:lpstr>
      <vt:lpstr>Astrometry of β Pic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Orbital Characterization of Exoplanets with GPI</dc:title>
  <dc:creator>Jason Wang</dc:creator>
  <cp:lastModifiedBy>Jason Wang</cp:lastModifiedBy>
  <cp:revision>43</cp:revision>
  <dcterms:created xsi:type="dcterms:W3CDTF">2017-05-16T20:35:29Z</dcterms:created>
  <dcterms:modified xsi:type="dcterms:W3CDTF">2017-09-06T19:08:04Z</dcterms:modified>
</cp:coreProperties>
</file>