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0" r:id="rId6"/>
    <p:sldId id="265" r:id="rId7"/>
    <p:sldId id="262" r:id="rId8"/>
    <p:sldId id="272" r:id="rId9"/>
    <p:sldId id="273" r:id="rId10"/>
    <p:sldId id="274" r:id="rId11"/>
    <p:sldId id="275" r:id="rId12"/>
    <p:sldId id="276" r:id="rId13"/>
    <p:sldId id="263" r:id="rId14"/>
    <p:sldId id="266" r:id="rId15"/>
    <p:sldId id="264" r:id="rId16"/>
    <p:sldId id="267" r:id="rId17"/>
    <p:sldId id="268" r:id="rId18"/>
    <p:sldId id="278" r:id="rId19"/>
    <p:sldId id="280" r:id="rId20"/>
    <p:sldId id="279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96" d="100"/>
          <a:sy n="196" d="100"/>
        </p:scale>
        <p:origin x="2432" y="4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7366D-E40A-0644-97DA-2DA9B8878D75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C5283-6F70-9A47-9C89-F5FE04CC2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99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does this play out? Here’s an example of</a:t>
            </a:r>
            <a:r>
              <a:rPr lang="en-US" baseline="0" dirty="0" smtClean="0"/>
              <a:t> what a star might look like on the Kepler detector (which as a pixel scale of 4”/pixel)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3C2CB-3D43-994F-9BCA-E7B474B32C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4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take a higher-resolution</a:t>
            </a:r>
            <a:r>
              <a:rPr lang="en-US" baseline="0" dirty="0" smtClean="0"/>
              <a:t> image of this region, you find that this target is really 2 stars. This is just a seeing-limited image; if you go into high resolution, you can find companions at separations of less than 0.1” which really wouldn’t be distinguishable with the Kepler images, even with light centroid studies.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3C2CB-3D43-994F-9BCA-E7B474B32C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11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C5283-6F70-9A47-9C89-F5FE04CC20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96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746-4DDA-DB4B-B57A-4AF244AC3883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6BB7-6B78-4042-93F1-E30F3CBDCDA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746-4DDA-DB4B-B57A-4AF244AC3883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6BB7-6B78-4042-93F1-E30F3CBDCD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746-4DDA-DB4B-B57A-4AF244AC3883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6BB7-6B78-4042-93F1-E30F3CBDCD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746-4DDA-DB4B-B57A-4AF244AC3883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6BB7-6B78-4042-93F1-E30F3CBDCDA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746-4DDA-DB4B-B57A-4AF244AC3883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6BB7-6B78-4042-93F1-E30F3CBDCD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746-4DDA-DB4B-B57A-4AF244AC3883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6BB7-6B78-4042-93F1-E30F3CBDCD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746-4DDA-DB4B-B57A-4AF244AC3883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6BB7-6B78-4042-93F1-E30F3CBDCD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746-4DDA-DB4B-B57A-4AF244AC3883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6BB7-6B78-4042-93F1-E30F3CBDCD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746-4DDA-DB4B-B57A-4AF244AC3883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6BB7-6B78-4042-93F1-E30F3CBDCD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746-4DDA-DB4B-B57A-4AF244AC3883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6BB7-6B78-4042-93F1-E30F3CBDCD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746-4DDA-DB4B-B57A-4AF244AC3883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6BB7-6B78-4042-93F1-E30F3CBDCD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E1BF746-4DDA-DB4B-B57A-4AF244AC3883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6CE6BB7-6B78-4042-93F1-E30F3CBDCDA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Lea Hirsch</a:t>
            </a:r>
          </a:p>
          <a:p>
            <a:r>
              <a:rPr lang="en-US" dirty="0" smtClean="0"/>
              <a:t>Planets Lecture</a:t>
            </a:r>
          </a:p>
          <a:p>
            <a:r>
              <a:rPr lang="en-US" dirty="0" smtClean="0"/>
              <a:t>November 8,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Planets in binary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606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March 2016</a:t>
            </a: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931213" y="146539"/>
            <a:ext cx="6122538" cy="6477000"/>
            <a:chOff x="1649861" y="228600"/>
            <a:chExt cx="6122538" cy="647700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472630" y="405831"/>
              <a:ext cx="6477000" cy="6122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5400000">
              <a:off x="6877836" y="3403709"/>
              <a:ext cx="603681" cy="118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19609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March 2016</a:t>
            </a: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931213" y="146539"/>
            <a:ext cx="6122538" cy="6477000"/>
            <a:chOff x="1649861" y="228600"/>
            <a:chExt cx="6122538" cy="647700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472630" y="405831"/>
              <a:ext cx="6477000" cy="6122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5400000">
              <a:off x="6877836" y="3403709"/>
              <a:ext cx="603681" cy="118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13649">
            <a:off x="3167509" y="1514783"/>
            <a:ext cx="3526893" cy="333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989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298" y="274638"/>
            <a:ext cx="8035219" cy="1143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planet radius needs to be corrected:</a:t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86339" y="1116863"/>
            <a:ext cx="6970192" cy="5421349"/>
            <a:chOff x="919163" y="661086"/>
            <a:chExt cx="7305675" cy="5751513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163" y="661086"/>
              <a:ext cx="7305675" cy="575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925" y="1144805"/>
              <a:ext cx="4200808" cy="734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 descr="Screen Shot 2017-01-03 at 10.38.3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769" y="1485820"/>
            <a:ext cx="4144733" cy="90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27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 detection:</a:t>
            </a:r>
            <a:br>
              <a:rPr lang="en-US" dirty="0" smtClean="0"/>
            </a:br>
            <a:r>
              <a:rPr lang="en-US" dirty="0" smtClean="0"/>
              <a:t>radial velocities</a:t>
            </a:r>
            <a:endParaRPr lang="en-US" dirty="0"/>
          </a:p>
        </p:txBody>
      </p:sp>
      <p:pic>
        <p:nvPicPr>
          <p:cNvPr id="5" name="Content Placeholder 4" descr="double_lined.gif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69" r="-19269"/>
          <a:stretch>
            <a:fillRect/>
          </a:stretch>
        </p:blipFill>
        <p:spPr>
          <a:xfrm>
            <a:off x="1405229" y="1584901"/>
            <a:ext cx="6428660" cy="3337958"/>
          </a:xfrm>
        </p:spPr>
      </p:pic>
      <p:sp>
        <p:nvSpPr>
          <p:cNvPr id="6" name="TextBox 5"/>
          <p:cNvSpPr txBox="1"/>
          <p:nvPr/>
        </p:nvSpPr>
        <p:spPr>
          <a:xfrm>
            <a:off x="609600" y="5125332"/>
            <a:ext cx="8096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Relative Doppler shift is constantly changing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Brightness ratio and spectral features depend on both stellar spectral types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2187828"/>
            <a:ext cx="8096421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MOST RV SURVEYS EXCLUDE KNOWN BINARY SYSTEMS TO AVOID THESE PROBLEMS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2381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stellar multiplicity on planet formation and evolution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50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companions truncate protoplanetary disks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197297" y="1917666"/>
            <a:ext cx="752568" cy="752529"/>
          </a:xfrm>
          <a:prstGeom prst="ellipse">
            <a:avLst/>
          </a:prstGeom>
          <a:solidFill>
            <a:srgbClr val="DC9E1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nut 4"/>
          <p:cNvSpPr/>
          <p:nvPr/>
        </p:nvSpPr>
        <p:spPr>
          <a:xfrm>
            <a:off x="1509108" y="2040594"/>
            <a:ext cx="4156166" cy="646704"/>
          </a:xfrm>
          <a:prstGeom prst="donut">
            <a:avLst>
              <a:gd name="adj" fmla="val 48181"/>
            </a:avLst>
          </a:prstGeom>
          <a:solidFill>
            <a:srgbClr val="7E97AD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2194633" y="2023498"/>
            <a:ext cx="2708823" cy="646704"/>
          </a:xfrm>
          <a:prstGeom prst="donut">
            <a:avLst>
              <a:gd name="adj" fmla="val 48181"/>
            </a:avLst>
          </a:prstGeom>
          <a:solidFill>
            <a:srgbClr val="7E97AD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202393" y="1981799"/>
            <a:ext cx="752568" cy="752529"/>
          </a:xfrm>
          <a:prstGeom prst="ellipse">
            <a:avLst/>
          </a:prstGeom>
          <a:solidFill>
            <a:schemeClr val="tx2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lock Arc 7"/>
          <p:cNvSpPr/>
          <p:nvPr/>
        </p:nvSpPr>
        <p:spPr>
          <a:xfrm rot="10800000">
            <a:off x="1497346" y="1917664"/>
            <a:ext cx="4205707" cy="793145"/>
          </a:xfrm>
          <a:prstGeom prst="blockArc">
            <a:avLst>
              <a:gd name="adj1" fmla="val 11090813"/>
              <a:gd name="adj2" fmla="val 21076114"/>
              <a:gd name="adj3" fmla="val 40799"/>
            </a:avLst>
          </a:prstGeom>
          <a:solidFill>
            <a:srgbClr val="7E97AD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lock Arc 8"/>
          <p:cNvSpPr/>
          <p:nvPr/>
        </p:nvSpPr>
        <p:spPr>
          <a:xfrm rot="10800000">
            <a:off x="2182871" y="1900566"/>
            <a:ext cx="2741112" cy="793145"/>
          </a:xfrm>
          <a:prstGeom prst="blockArc">
            <a:avLst>
              <a:gd name="adj1" fmla="val 11090813"/>
              <a:gd name="adj2" fmla="val 21076114"/>
              <a:gd name="adj3" fmla="val 40799"/>
            </a:avLst>
          </a:prstGeom>
          <a:solidFill>
            <a:srgbClr val="7E97AD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art&amp;lubow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"/>
          <a:stretch/>
        </p:blipFill>
        <p:spPr>
          <a:xfrm>
            <a:off x="282063" y="3373252"/>
            <a:ext cx="5045750" cy="31460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488668"/>
            <a:ext cx="2415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Artymowicz</a:t>
            </a:r>
            <a:r>
              <a:rPr lang="en-US" dirty="0" smtClean="0"/>
              <a:t> &amp; </a:t>
            </a:r>
            <a:r>
              <a:rPr lang="en-US" dirty="0" err="1" smtClean="0"/>
              <a:t>Lubow</a:t>
            </a:r>
            <a:r>
              <a:rPr lang="en-US" dirty="0" smtClean="0"/>
              <a:t> 1994</a:t>
            </a:r>
            <a:endParaRPr lang="en-US" dirty="0"/>
          </a:p>
        </p:txBody>
      </p:sp>
      <p:pic>
        <p:nvPicPr>
          <p:cNvPr id="12" name="Picture 11" descr="Screen Shot 2017-11-07 at 5.30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32" y="3373251"/>
            <a:ext cx="3480203" cy="314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69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8263E-6 4.33071E-6 L -0.16189 -0.001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companions can destabilize </a:t>
            </a:r>
            <a:br>
              <a:rPr lang="en-US" dirty="0" smtClean="0"/>
            </a:br>
            <a:r>
              <a:rPr lang="en-US" dirty="0" smtClean="0"/>
              <a:t>planet orbits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325140" y="1652575"/>
            <a:ext cx="752568" cy="752529"/>
          </a:xfrm>
          <a:prstGeom prst="ellipse">
            <a:avLst/>
          </a:prstGeom>
          <a:solidFill>
            <a:schemeClr val="tx2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30236" y="1652575"/>
            <a:ext cx="752568" cy="752529"/>
          </a:xfrm>
          <a:prstGeom prst="ellipse">
            <a:avLst/>
          </a:prstGeom>
          <a:solidFill>
            <a:schemeClr val="tx2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78332" y="1947895"/>
            <a:ext cx="180168" cy="180168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6" idx="6"/>
          </p:cNvCxnSpPr>
          <p:nvPr/>
        </p:nvCxnSpPr>
        <p:spPr>
          <a:xfrm>
            <a:off x="4258500" y="2037979"/>
            <a:ext cx="287129" cy="16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2"/>
          </p:cNvCxnSpPr>
          <p:nvPr/>
        </p:nvCxnSpPr>
        <p:spPr>
          <a:xfrm flipH="1">
            <a:off x="3794083" y="2037979"/>
            <a:ext cx="2842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58500" y="1588442"/>
            <a:ext cx="1118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unstable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80369" y="1596606"/>
            <a:ext cx="84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stable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030063" y="2668905"/>
            <a:ext cx="310896" cy="310896"/>
          </a:xfrm>
          <a:prstGeom prst="ellipse">
            <a:avLst/>
          </a:prstGeom>
          <a:solidFill>
            <a:schemeClr val="tx2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31592" y="2438949"/>
            <a:ext cx="752568" cy="752529"/>
          </a:xfrm>
          <a:prstGeom prst="ellipse">
            <a:avLst/>
          </a:prstGeom>
          <a:solidFill>
            <a:schemeClr val="tx2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009134" y="2734269"/>
            <a:ext cx="180168" cy="180168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3" idx="6"/>
          </p:cNvCxnSpPr>
          <p:nvPr/>
        </p:nvCxnSpPr>
        <p:spPr>
          <a:xfrm>
            <a:off x="4189302" y="2824353"/>
            <a:ext cx="287129" cy="16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2"/>
          </p:cNvCxnSpPr>
          <p:nvPr/>
        </p:nvCxnSpPr>
        <p:spPr>
          <a:xfrm flipH="1">
            <a:off x="3724885" y="2824353"/>
            <a:ext cx="2842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26853" y="1854956"/>
            <a:ext cx="75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 = 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26853" y="2639687"/>
            <a:ext cx="968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 = 0.5</a:t>
            </a:r>
            <a:endParaRPr lang="en-US" dirty="0"/>
          </a:p>
        </p:txBody>
      </p:sp>
      <p:pic>
        <p:nvPicPr>
          <p:cNvPr id="18" name="Picture 17" descr="h_and_w9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13" r="-17880"/>
          <a:stretch/>
        </p:blipFill>
        <p:spPr>
          <a:xfrm>
            <a:off x="1126854" y="1506513"/>
            <a:ext cx="6950854" cy="505900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6434859" y="6565522"/>
            <a:ext cx="2709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Adapted from Holman &amp; </a:t>
            </a:r>
            <a:r>
              <a:rPr lang="en-US" sz="1400" dirty="0" err="1" smtClean="0"/>
              <a:t>Wiegert</a:t>
            </a:r>
            <a:r>
              <a:rPr lang="en-US" sz="1400" dirty="0" smtClean="0"/>
              <a:t> 1999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6030063" y="2051568"/>
            <a:ext cx="1115301" cy="24006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</a:t>
            </a:r>
            <a:r>
              <a:rPr lang="en-US" baseline="-25000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 &gt;&gt;M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</a:p>
          <a:p>
            <a:endParaRPr lang="en-US" baseline="-25000" dirty="0">
              <a:solidFill>
                <a:schemeClr val="bg1"/>
              </a:solidFill>
            </a:endParaRPr>
          </a:p>
          <a:p>
            <a:endParaRPr lang="en-US" baseline="-25000" dirty="0" smtClean="0">
              <a:solidFill>
                <a:schemeClr val="bg1"/>
              </a:solidFill>
            </a:endParaRPr>
          </a:p>
          <a:p>
            <a:endParaRPr lang="en-US" baseline="-25000" dirty="0">
              <a:solidFill>
                <a:schemeClr val="bg1"/>
              </a:solidFill>
            </a:endParaRPr>
          </a:p>
          <a:p>
            <a:endParaRPr lang="en-US" baseline="-250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</a:t>
            </a:r>
            <a:r>
              <a:rPr lang="en-US" baseline="-25000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 = M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</a:p>
          <a:p>
            <a:endParaRPr lang="en-US" baseline="-25000" dirty="0">
              <a:solidFill>
                <a:schemeClr val="bg1"/>
              </a:solidFill>
            </a:endParaRPr>
          </a:p>
          <a:p>
            <a:endParaRPr lang="en-US" baseline="-25000" dirty="0" smtClean="0">
              <a:solidFill>
                <a:schemeClr val="bg1"/>
              </a:solidFill>
            </a:endParaRPr>
          </a:p>
          <a:p>
            <a:endParaRPr lang="en-US" baseline="-25000" dirty="0">
              <a:solidFill>
                <a:schemeClr val="bg1"/>
              </a:solidFill>
            </a:endParaRPr>
          </a:p>
          <a:p>
            <a:endParaRPr lang="en-US" baseline="-250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</a:t>
            </a:r>
            <a:r>
              <a:rPr lang="en-US" baseline="-25000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 &lt;&lt; M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92903" y="2099910"/>
            <a:ext cx="1453553" cy="2315321"/>
          </a:xfrm>
          <a:prstGeom prst="rect">
            <a:avLst/>
          </a:prstGeom>
          <a:noFill/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402882" y="6064250"/>
            <a:ext cx="6461125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Outermost Stable Orbit (in units of % of binary orbit)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1201265" y="3831475"/>
            <a:ext cx="2260655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Binary Eccentricity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1160598" y="2139675"/>
            <a:ext cx="1373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Very eccentric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1150349" y="5173333"/>
            <a:ext cx="139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Nearly circular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7" name="Straight Arrow Connector 26"/>
          <p:cNvCxnSpPr>
            <a:stCxn id="25" idx="2"/>
          </p:cNvCxnSpPr>
          <p:nvPr/>
        </p:nvCxnSpPr>
        <p:spPr>
          <a:xfrm>
            <a:off x="2032100" y="5357999"/>
            <a:ext cx="412651" cy="261770"/>
          </a:xfrm>
          <a:prstGeom prst="straightConnector1">
            <a:avLst/>
          </a:prstGeom>
          <a:ln w="12700" cmpd="sng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044057" y="2308064"/>
            <a:ext cx="400693" cy="97040"/>
          </a:xfrm>
          <a:prstGeom prst="straightConnector1">
            <a:avLst/>
          </a:prstGeom>
          <a:ln w="12700" cmpd="sng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643580" y="5844730"/>
            <a:ext cx="4224544" cy="3231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000000"/>
                </a:solidFill>
              </a:rPr>
              <a:t>0       5       10      15      20      25      30      35      40      45</a:t>
            </a:r>
            <a:endParaRPr lang="en-US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306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8263E-6 4.33071E-6 L -0.16189 -0.001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011 -0.0007 " pathEditMode="relative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011 -0.0007 " pathEditMode="relative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011 -0.0007 " pathEditMode="relative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011 -0.0007 " pathEditMode="relative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011 -0.0007 " pathEditMode="relative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626 0 " pathEditMode="relative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626 0 " pathEditMode="relative" ptsTypes="AA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626 0 " pathEditMode="relative" ptsTypes="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/>
      <p:bldP spid="10" grpId="0"/>
      <p:bldP spid="11" grpId="0" animBg="1"/>
      <p:bldP spid="12" grpId="0" animBg="1"/>
      <p:bldP spid="13" grpId="0" animBg="1"/>
      <p:bldP spid="13" grpId="1" animBg="1"/>
      <p:bldP spid="17" grpId="0"/>
      <p:bldP spid="19" grpId="0"/>
      <p:bldP spid="1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Surveys of planets in binary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Survey planet hosts for stellar companions, compare stellar multiplicity to multiplicity of non-planet hosts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Survey binary star systems for planets, compare planet occurrence to occurrence in single star systems.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1312" y="1600200"/>
            <a:ext cx="8507114" cy="633527"/>
          </a:xfrm>
          <a:prstGeom prst="rect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41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Surveys of planets in binary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Survey planet hosts for stellar companions, compare stellar multiplicity to multiplicity of non-planet hosts</a:t>
            </a:r>
          </a:p>
        </p:txBody>
      </p:sp>
      <p:sp>
        <p:nvSpPr>
          <p:cNvPr id="4" name="Rectangle 3"/>
          <p:cNvSpPr/>
          <p:nvPr/>
        </p:nvSpPr>
        <p:spPr>
          <a:xfrm>
            <a:off x="321312" y="1600200"/>
            <a:ext cx="8507114" cy="633527"/>
          </a:xfrm>
          <a:prstGeom prst="rect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ang14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94" y="2388058"/>
            <a:ext cx="6119822" cy="3326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640" y="6456384"/>
            <a:ext cx="4467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Wang et al. 2014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85248" y="6089200"/>
            <a:ext cx="6903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Fewer binaries with separations &lt; 1000 AU among planet hosts than “field stars”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128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Surveys of planets in binary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Survey planet hosts for stellar companions, compare stellar multiplicity to multiplicity of non-planet hosts</a:t>
            </a:r>
          </a:p>
        </p:txBody>
      </p:sp>
      <p:sp>
        <p:nvSpPr>
          <p:cNvPr id="4" name="Rectangle 3"/>
          <p:cNvSpPr/>
          <p:nvPr/>
        </p:nvSpPr>
        <p:spPr>
          <a:xfrm>
            <a:off x="321312" y="1600200"/>
            <a:ext cx="8507114" cy="633527"/>
          </a:xfrm>
          <a:prstGeom prst="rect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kraus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565" y="2357929"/>
            <a:ext cx="5170204" cy="34335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1312" y="6456385"/>
            <a:ext cx="161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Kraus et al. 2016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85248" y="6089200"/>
            <a:ext cx="6802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Fewer binaries with separations &lt; 100 AU among planet hosts than “field stars”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081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Exoplanet Demographics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793" y="4630121"/>
            <a:ext cx="1874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Petigura</a:t>
            </a:r>
            <a:r>
              <a:rPr lang="en-US" sz="1400" dirty="0" smtClean="0"/>
              <a:t> et al. 2013</a:t>
            </a:r>
            <a:endParaRPr lang="en-US" sz="1400" dirty="0"/>
          </a:p>
        </p:txBody>
      </p:sp>
      <p:pic>
        <p:nvPicPr>
          <p:cNvPr id="5" name="Picture 4" descr="Screen Shot 2016-09-28 at 5.04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22" y="1509279"/>
            <a:ext cx="4480552" cy="2966954"/>
          </a:xfrm>
          <a:prstGeom prst="rect">
            <a:avLst/>
          </a:prstGeom>
        </p:spPr>
      </p:pic>
      <p:pic>
        <p:nvPicPr>
          <p:cNvPr id="6" name="Picture 5" descr="Screen Shot 2016-09-28 at 5.04.4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"/>
          <a:stretch/>
        </p:blipFill>
        <p:spPr>
          <a:xfrm>
            <a:off x="58793" y="1509278"/>
            <a:ext cx="4517241" cy="2966955"/>
          </a:xfrm>
          <a:prstGeom prst="rect">
            <a:avLst/>
          </a:prstGeom>
        </p:spPr>
      </p:pic>
      <p:pic>
        <p:nvPicPr>
          <p:cNvPr id="3" name="Picture 2" descr="Screen Shot 2017-11-08 at 9.38.5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60" y="3286704"/>
            <a:ext cx="4748213" cy="335371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8793" y="4937898"/>
            <a:ext cx="2661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Dressing &amp; Charbonneau 2013   (</a:t>
            </a:r>
            <a:r>
              <a:rPr lang="en-US" sz="1400" dirty="0" err="1" smtClean="0"/>
              <a:t>Teff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pic>
        <p:nvPicPr>
          <p:cNvPr id="8" name="Picture 7" descr="Screen Shot 2017-11-08 at 9.45.5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585" y="3286704"/>
            <a:ext cx="5232415" cy="33537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793" y="5246834"/>
            <a:ext cx="1655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Fischer &amp; </a:t>
            </a:r>
            <a:r>
              <a:rPr lang="en-US" sz="1400" dirty="0" err="1" smtClean="0"/>
              <a:t>Valenti</a:t>
            </a:r>
            <a:r>
              <a:rPr lang="en-US" sz="1400" dirty="0" smtClean="0"/>
              <a:t> 2005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76779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Surveys of planets in binary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Survey planet hosts for stellar companions, compare stellar multiplicity to multiplicity of non-planet hosts</a:t>
            </a:r>
          </a:p>
        </p:txBody>
      </p:sp>
      <p:sp>
        <p:nvSpPr>
          <p:cNvPr id="4" name="Rectangle 3"/>
          <p:cNvSpPr/>
          <p:nvPr/>
        </p:nvSpPr>
        <p:spPr>
          <a:xfrm>
            <a:off x="321312" y="1600200"/>
            <a:ext cx="8507114" cy="633527"/>
          </a:xfrm>
          <a:prstGeom prst="rect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ngo15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201" y="2386723"/>
            <a:ext cx="5102862" cy="341162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21312" y="6450916"/>
            <a:ext cx="1468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Ngo et al. 2016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25138" y="6066287"/>
            <a:ext cx="7439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binaries with separations &gt; 100 AU among </a:t>
            </a:r>
            <a:r>
              <a:rPr lang="en-US" b="1" dirty="0" smtClean="0"/>
              <a:t>HOT JUPITER </a:t>
            </a:r>
            <a:r>
              <a:rPr lang="en-US" dirty="0" smtClean="0"/>
              <a:t>hosts than “field stars”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00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Binary companions make it harder to find planets, and to infer their properties correctly</a:t>
            </a:r>
          </a:p>
          <a:p>
            <a:r>
              <a:rPr lang="en-US" dirty="0" smtClean="0"/>
              <a:t>Stellar multiplicity also probably affects planet formation and/or evolution by:</a:t>
            </a:r>
          </a:p>
          <a:p>
            <a:pPr lvl="1"/>
            <a:r>
              <a:rPr lang="en-US" dirty="0" smtClean="0"/>
              <a:t>Truncating the protoplanetary disk?</a:t>
            </a:r>
          </a:p>
          <a:p>
            <a:pPr lvl="1"/>
            <a:r>
              <a:rPr lang="en-US" dirty="0" smtClean="0"/>
              <a:t>Disrupting or destabilizing planet orbits?</a:t>
            </a:r>
          </a:p>
          <a:p>
            <a:r>
              <a:rPr lang="en-US" dirty="0" smtClean="0"/>
              <a:t>Surveys seem to bear out that there are fewer planets around binary systems with separations &lt; 100 </a:t>
            </a:r>
            <a:r>
              <a:rPr lang="mr-IN" dirty="0" smtClean="0"/>
              <a:t>–</a:t>
            </a:r>
            <a:r>
              <a:rPr lang="en-US" dirty="0" smtClean="0"/>
              <a:t> 1000 AU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549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Exoplanet Demographics</a:t>
            </a:r>
            <a:br>
              <a:rPr lang="en-US" dirty="0" smtClean="0"/>
            </a:br>
            <a:r>
              <a:rPr lang="en-US" dirty="0" smtClean="0"/>
              <a:t>Depend on stellar host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625266"/>
            <a:ext cx="7924800" cy="51113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1. </a:t>
            </a:r>
            <a:r>
              <a:rPr lang="en-US" sz="2800" dirty="0" smtClean="0"/>
              <a:t>  What can we detect?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75027" y="3960246"/>
            <a:ext cx="540647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DC9E1F"/>
                </a:solidFill>
              </a:rPr>
              <a:t>2. </a:t>
            </a:r>
            <a:r>
              <a:rPr lang="en-US" sz="2800" dirty="0" smtClean="0"/>
              <a:t>  What </a:t>
            </a:r>
            <a:r>
              <a:rPr lang="en-US" sz="2800" dirty="0"/>
              <a:t>kinds of planets actually form?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971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excursion into stellar multiplicity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6" descr="Screen Shot 2016-09-06 at 1.04.3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" r="245"/>
          <a:stretch/>
        </p:blipFill>
        <p:spPr>
          <a:xfrm>
            <a:off x="306170" y="1331173"/>
            <a:ext cx="4830686" cy="3475923"/>
          </a:xfrm>
          <a:prstGeom prst="rect">
            <a:avLst/>
          </a:prstGeom>
          <a:ln w="76200" cmpd="sng">
            <a:solidFill>
              <a:srgbClr val="45496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06170" y="4907739"/>
            <a:ext cx="2444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Duchene &amp; Kraus 2013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948883" y="2857369"/>
            <a:ext cx="2916383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454961"/>
                </a:solidFill>
              </a:rPr>
              <a:t>Avg. # Companions per Star</a:t>
            </a:r>
          </a:p>
        </p:txBody>
      </p:sp>
      <p:sp>
        <p:nvSpPr>
          <p:cNvPr id="9" name="Rectangle 8"/>
          <p:cNvSpPr/>
          <p:nvPr/>
        </p:nvSpPr>
        <p:spPr>
          <a:xfrm>
            <a:off x="3608848" y="3138017"/>
            <a:ext cx="172838" cy="2742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50975" y="3288381"/>
            <a:ext cx="172838" cy="2742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49797" y="3478125"/>
            <a:ext cx="387191" cy="2742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48987" y="3422591"/>
            <a:ext cx="172838" cy="8101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10575" y="3873890"/>
            <a:ext cx="892096" cy="2160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697783" y="3386070"/>
            <a:ext cx="97691" cy="63874"/>
          </a:xfrm>
          <a:custGeom>
            <a:avLst/>
            <a:gdLst>
              <a:gd name="connsiteX0" fmla="*/ 15029 w 97691"/>
              <a:gd name="connsiteY0" fmla="*/ 0 h 63874"/>
              <a:gd name="connsiteX1" fmla="*/ 0 w 97691"/>
              <a:gd name="connsiteY1" fmla="*/ 63874 h 63874"/>
              <a:gd name="connsiteX2" fmla="*/ 97691 w 97691"/>
              <a:gd name="connsiteY2" fmla="*/ 48845 h 63874"/>
              <a:gd name="connsiteX3" fmla="*/ 15029 w 97691"/>
              <a:gd name="connsiteY3" fmla="*/ 0 h 63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91" h="63874">
                <a:moveTo>
                  <a:pt x="15029" y="0"/>
                </a:moveTo>
                <a:lnTo>
                  <a:pt x="0" y="63874"/>
                </a:lnTo>
                <a:lnTo>
                  <a:pt x="97691" y="48845"/>
                </a:lnTo>
                <a:lnTo>
                  <a:pt x="15029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318832" y="3949033"/>
            <a:ext cx="60118" cy="5749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454097" y="3836272"/>
            <a:ext cx="892096" cy="13593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032731" y="3821917"/>
            <a:ext cx="0" cy="48845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02671" y="3873890"/>
            <a:ext cx="60616" cy="0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44637" y="4005855"/>
            <a:ext cx="0" cy="48845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14577" y="4057828"/>
            <a:ext cx="60616" cy="0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5" idx="2"/>
          </p:cNvCxnSpPr>
          <p:nvPr/>
        </p:nvCxnSpPr>
        <p:spPr>
          <a:xfrm flipH="1">
            <a:off x="1348891" y="3890389"/>
            <a:ext cx="2" cy="116134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18832" y="3890013"/>
            <a:ext cx="60616" cy="0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462066" y="3948309"/>
            <a:ext cx="0" cy="57712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197399" y="3946659"/>
            <a:ext cx="0" cy="57712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78950" y="3975965"/>
            <a:ext cx="75147" cy="0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5" idx="1"/>
          </p:cNvCxnSpPr>
          <p:nvPr/>
        </p:nvCxnSpPr>
        <p:spPr>
          <a:xfrm>
            <a:off x="1197399" y="3975965"/>
            <a:ext cx="121433" cy="1813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350635" y="2740382"/>
            <a:ext cx="172838" cy="2742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496160" y="1242545"/>
            <a:ext cx="2249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FFFF"/>
                </a:solidFill>
              </a:rPr>
              <a:t>Raghavan</a:t>
            </a:r>
            <a:r>
              <a:rPr lang="en-US" sz="1600" dirty="0" smtClean="0">
                <a:solidFill>
                  <a:srgbClr val="FFFFFF"/>
                </a:solidFill>
              </a:rPr>
              <a:t> et al. 2010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29" name="Content Placeholder 8" descr="Screen Shot 2016-09-06 at 1.06.17 PM.png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" b="-183"/>
          <a:stretch/>
        </p:blipFill>
        <p:spPr>
          <a:xfrm>
            <a:off x="3765477" y="1718023"/>
            <a:ext cx="4888022" cy="3703622"/>
          </a:xfrm>
          <a:prstGeom prst="rect">
            <a:avLst/>
          </a:prstGeom>
          <a:ln w="76200" cmpd="sng">
            <a:solidFill>
              <a:schemeClr val="bg1"/>
            </a:solidFill>
          </a:ln>
        </p:spPr>
      </p:pic>
      <p:sp>
        <p:nvSpPr>
          <p:cNvPr id="30" name="Rectangle 29"/>
          <p:cNvSpPr/>
          <p:nvPr/>
        </p:nvSpPr>
        <p:spPr>
          <a:xfrm>
            <a:off x="3765477" y="5270163"/>
            <a:ext cx="4888022" cy="5790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Log P (days)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265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7" grpId="0" animBg="1"/>
      <p:bldP spid="28" grpId="0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stellar multiplicity on </a:t>
            </a:r>
            <a:br>
              <a:rPr lang="en-US" dirty="0" smtClean="0"/>
            </a:br>
            <a:r>
              <a:rPr lang="en-US" dirty="0" smtClean="0"/>
              <a:t>planetary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625266"/>
            <a:ext cx="7924800" cy="51113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1. </a:t>
            </a:r>
            <a:r>
              <a:rPr lang="en-US" sz="2800" dirty="0" smtClean="0"/>
              <a:t>  What can we detect?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75027" y="3960246"/>
            <a:ext cx="540647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DC9E1F"/>
                </a:solidFill>
              </a:rPr>
              <a:t>2. </a:t>
            </a:r>
            <a:r>
              <a:rPr lang="en-US" sz="2800" dirty="0" smtClean="0"/>
              <a:t>  What </a:t>
            </a:r>
            <a:r>
              <a:rPr lang="en-US" sz="2800" dirty="0"/>
              <a:t>kinds of planets actually form?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330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stellar multiplicity on Planet detection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991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 detection:</a:t>
            </a:r>
            <a:br>
              <a:rPr lang="en-US" dirty="0" smtClean="0"/>
            </a:br>
            <a:r>
              <a:rPr lang="en-US" dirty="0" smtClean="0"/>
              <a:t>transit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599" y="1600200"/>
            <a:ext cx="2343409" cy="5111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Transit assumption:</a:t>
            </a:r>
            <a:endParaRPr lang="en-US" sz="2000" dirty="0"/>
          </a:p>
        </p:txBody>
      </p:sp>
      <p:sp>
        <p:nvSpPr>
          <p:cNvPr id="4" name="Oval 3"/>
          <p:cNvSpPr/>
          <p:nvPr/>
        </p:nvSpPr>
        <p:spPr>
          <a:xfrm>
            <a:off x="3959531" y="2294908"/>
            <a:ext cx="2983402" cy="2983402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05977" y="3457669"/>
            <a:ext cx="6028423" cy="933270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90129" y="3335277"/>
            <a:ext cx="2952803" cy="367189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90129" y="4123181"/>
            <a:ext cx="504918" cy="504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78"/>
          <a:stretch/>
        </p:blipFill>
        <p:spPr bwMode="auto">
          <a:xfrm>
            <a:off x="362049" y="4283843"/>
            <a:ext cx="1034950" cy="136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4"/>
          <a:stretch/>
        </p:blipFill>
        <p:spPr bwMode="auto">
          <a:xfrm>
            <a:off x="1396999" y="4283843"/>
            <a:ext cx="1699344" cy="136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883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 detection:</a:t>
            </a:r>
            <a:br>
              <a:rPr lang="en-US" dirty="0" smtClean="0"/>
            </a:br>
            <a:r>
              <a:rPr lang="en-US" dirty="0" smtClean="0"/>
              <a:t>transit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576202" cy="8630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But what if the picture is actually more complicated?</a:t>
            </a:r>
            <a:endParaRPr lang="en-US" sz="2000" dirty="0"/>
          </a:p>
        </p:txBody>
      </p:sp>
      <p:sp>
        <p:nvSpPr>
          <p:cNvPr id="4" name="Oval 3"/>
          <p:cNvSpPr/>
          <p:nvPr/>
        </p:nvSpPr>
        <p:spPr>
          <a:xfrm>
            <a:off x="3959531" y="2294908"/>
            <a:ext cx="2983402" cy="2983402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05977" y="3457669"/>
            <a:ext cx="6028423" cy="933270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90129" y="3335277"/>
            <a:ext cx="2952803" cy="367189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90129" y="4123181"/>
            <a:ext cx="504918" cy="504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40438" y="2294908"/>
            <a:ext cx="1285247" cy="1285247"/>
          </a:xfrm>
          <a:prstGeom prst="ellipse">
            <a:avLst/>
          </a:prstGeom>
          <a:solidFill>
            <a:srgbClr val="DC9E1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66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Blended Stars Dilute the Transit Depth</a:t>
            </a:r>
            <a:br>
              <a:rPr lang="en-US" sz="3200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8" y="1303248"/>
            <a:ext cx="9073083" cy="268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738" y="3942974"/>
            <a:ext cx="6757988" cy="199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7013486" y="1706465"/>
            <a:ext cx="1689732" cy="1484104"/>
            <a:chOff x="5927126" y="1656444"/>
            <a:chExt cx="1689732" cy="148410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7126" y="1656444"/>
              <a:ext cx="1689732" cy="148410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98926" y="2716039"/>
              <a:ext cx="230858" cy="226337"/>
            </a:xfrm>
            <a:prstGeom prst="rect">
              <a:avLst/>
            </a:prstGeom>
          </p:spPr>
        </p:pic>
      </p:grpSp>
      <p:sp>
        <p:nvSpPr>
          <p:cNvPr id="10" name="Right Arrow 9"/>
          <p:cNvSpPr/>
          <p:nvPr/>
        </p:nvSpPr>
        <p:spPr>
          <a:xfrm>
            <a:off x="2332892" y="2448517"/>
            <a:ext cx="2145323" cy="54388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True Transit Depth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1852246" y="1815476"/>
            <a:ext cx="2614247" cy="52753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Observed Transit Depth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931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3441</TotalTime>
  <Words>578</Words>
  <Application>Microsoft Macintosh PowerPoint</Application>
  <PresentationFormat>On-screen Show (4:3)</PresentationFormat>
  <Paragraphs>87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Horizon</vt:lpstr>
      <vt:lpstr>Planets in binary systems</vt:lpstr>
      <vt:lpstr>Exoplanet Demographics </vt:lpstr>
      <vt:lpstr>Exoplanet Demographics Depend on stellar host properties</vt:lpstr>
      <vt:lpstr>An excursion into stellar multiplicity </vt:lpstr>
      <vt:lpstr>Impact of stellar multiplicity on  planetary systems</vt:lpstr>
      <vt:lpstr>Impact of stellar multiplicity on Planet detection</vt:lpstr>
      <vt:lpstr>Planet detection: transit method</vt:lpstr>
      <vt:lpstr>Planet detection: transit method</vt:lpstr>
      <vt:lpstr>Blended Stars Dilute the Transit Depth </vt:lpstr>
      <vt:lpstr>PowerPoint Presentation</vt:lpstr>
      <vt:lpstr>PowerPoint Presentation</vt:lpstr>
      <vt:lpstr> The planet radius needs to be corrected: </vt:lpstr>
      <vt:lpstr>Planet detection: radial velocities</vt:lpstr>
      <vt:lpstr>Impact of stellar multiplicity on planet formation and evolution</vt:lpstr>
      <vt:lpstr>Binary companions truncate protoplanetary disks</vt:lpstr>
      <vt:lpstr>Binary companions can destabilize  planet orbits</vt:lpstr>
      <vt:lpstr>Surveys of planets in binary systems</vt:lpstr>
      <vt:lpstr>Surveys of planets in binary systems</vt:lpstr>
      <vt:lpstr>Surveys of planets in binary systems</vt:lpstr>
      <vt:lpstr>Surveys of planets in binary systems</vt:lpstr>
      <vt:lpstr>Conclusions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 Hirsch</dc:creator>
  <cp:lastModifiedBy>Lea Hirsch</cp:lastModifiedBy>
  <cp:revision>37</cp:revision>
  <dcterms:created xsi:type="dcterms:W3CDTF">2017-11-06T09:54:36Z</dcterms:created>
  <dcterms:modified xsi:type="dcterms:W3CDTF">2017-11-14T00:43:15Z</dcterms:modified>
</cp:coreProperties>
</file>