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Default Extension="gif" ContentType="image/gi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9" r:id="rId3"/>
    <p:sldId id="258" r:id="rId4"/>
    <p:sldId id="272" r:id="rId5"/>
    <p:sldId id="275" r:id="rId6"/>
    <p:sldId id="274" r:id="rId7"/>
    <p:sldId id="280" r:id="rId8"/>
    <p:sldId id="276" r:id="rId9"/>
    <p:sldId id="278" r:id="rId10"/>
    <p:sldId id="296" r:id="rId11"/>
    <p:sldId id="289" r:id="rId12"/>
    <p:sldId id="283" r:id="rId13"/>
    <p:sldId id="294" r:id="rId14"/>
    <p:sldId id="29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8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viewProps" Target="viewProps.xml"/><Relationship Id="rId4" Type="http://schemas.openxmlformats.org/officeDocument/2006/relationships/slide" Target="slides/slide3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CBDA9-4D33-1841-91D8-EE2C2624B4E6}" type="datetimeFigureOut">
              <a:rPr lang="en-US" smtClean="0"/>
              <a:pPr/>
              <a:t>10/22/10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EB609-DEF2-DC46-8D55-FD98A4E56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659F6-20AA-1D4C-972E-3E077AEB4E7E}" type="datetimeFigureOut">
              <a:rPr lang="en-US" smtClean="0"/>
              <a:pPr/>
              <a:t>10/22/10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4FA21-29C3-7A43-91E1-C31DDA676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495202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925873" cy="274320"/>
          </a:xfrm>
        </p:spPr>
        <p:txBody>
          <a:bodyPr/>
          <a:lstStyle/>
          <a:p>
            <a:fld id="{5C11A2B8-DBE8-4640-BBFA-91CFD47A3C3D}" type="datetime1">
              <a:rPr lang="en-US" smtClean="0"/>
              <a:pPr/>
              <a:t>10/22/10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8219" y="6476999"/>
            <a:ext cx="6765243" cy="274320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en-US" smtClean="0"/>
              <a:t>Keck Science Meeting   –   October 15, 2010   –   Berkeley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665-F281-A340-8C69-4AC44F045E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-1" y="5495202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B4140-80A0-8844-9005-A1248E2631D6}" type="datetime1">
              <a:rPr lang="en-US" smtClean="0"/>
              <a:pPr/>
              <a:t>10/22/10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Keck Science Meeting   –   October 15, 2010   –   Berkeley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665-F281-A340-8C69-4AC44F045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7732-4DB5-E841-A111-AD52DA81A158}" type="datetime1">
              <a:rPr lang="en-US" smtClean="0"/>
              <a:pPr/>
              <a:t>10/22/10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Keck Science Meeting   –   October 15, 2010   –   Berkeley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665-F281-A340-8C69-4AC44F045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086D-66BB-C843-9E37-F1361CDA6956}" type="datetime1">
              <a:rPr lang="en-US" smtClean="0"/>
              <a:pPr/>
              <a:t>10/22/10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Keck Science Meeting   –   October 15, 2010   –   Berkeley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665-F281-A340-8C69-4AC44F045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204A-2CB6-A544-822A-8E39CCE40F00}" type="datetime1">
              <a:rPr lang="en-US" smtClean="0"/>
              <a:pPr/>
              <a:t>10/22/10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Keck Science Meeting   –   October 15, 2010   –   Berkeley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665-F281-A340-8C69-4AC44F045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6BCE-9D0D-2C4E-9590-5C4F1C00E13C}" type="datetime1">
              <a:rPr lang="en-US" smtClean="0"/>
              <a:pPr/>
              <a:t>10/22/10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Keck Science Meeting   –   October 15, 2010   –   Berkeley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665-F281-A340-8C69-4AC44F045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6A62-4E75-974D-8611-43323795A079}" type="datetime1">
              <a:rPr lang="en-US" smtClean="0"/>
              <a:pPr/>
              <a:t>10/22/10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Keck Science Meeting   –   October 15, 2010   –   Berkeley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665-F281-A340-8C69-4AC44F045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9790-4FE3-B047-B011-50B167D050F3}" type="datetime1">
              <a:rPr lang="en-US" smtClean="0"/>
              <a:pPr/>
              <a:t>10/22/10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Keck Science Meeting   –   October 15, 2010   –   Berkeley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665-F281-A340-8C69-4AC44F045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F899-7E8D-6840-B9EE-CE7C310B38E9}" type="datetime1">
              <a:rPr lang="en-US" smtClean="0"/>
              <a:pPr/>
              <a:t>10/22/10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Keck Science Meeting   –   October 15, 2010   –   Berkeley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665-F281-A340-8C69-4AC44F045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1B42-B63C-CB48-9355-58E2257C93EE}" type="datetime1">
              <a:rPr lang="en-US" smtClean="0"/>
              <a:pPr/>
              <a:t>10/22/10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Keck Science Meeting   –   October 15, 2010   –   Berkeley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665-F281-A340-8C69-4AC44F045E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6C537D4-94AD-8F41-9C6E-74D028A83D61}" type="datetime1">
              <a:rPr lang="en-US" smtClean="0"/>
              <a:pPr/>
              <a:t>10/22/10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Keck Science Meeting   –   October 15, 2010   –   Berkeley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29ED665-F281-A340-8C69-4AC44F045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9133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F63EE617-F4E5-CB40-ABBD-0C67403CC5E7}" type="datetime1">
              <a:rPr lang="en-US" smtClean="0"/>
              <a:pPr/>
              <a:t>10/22/10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95646" y="6476999"/>
            <a:ext cx="67778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 algn="ctr"/>
            <a:r>
              <a:rPr lang="en-US" smtClean="0"/>
              <a:t>Keck Science Meeting   –   October 15, 2010   –   Berkeley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D29ED665-F281-A340-8C69-4AC44F045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4" Type="http://schemas.openxmlformats.org/officeDocument/2006/relationships/image" Target="../media/image4.gif"/><Relationship Id="rId5" Type="http://schemas.openxmlformats.org/officeDocument/2006/relationships/image" Target="../media/image5.gif"/><Relationship Id="rId7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gif"/><Relationship Id="rId6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3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5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5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cs typeface="Arial"/>
              </a:rPr>
              <a:t>V773 Tau: a compact quintuple Pre-Main Sequence system?</a:t>
            </a:r>
            <a:endParaRPr lang="en-US" dirty="0"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45698"/>
            <a:ext cx="8077200" cy="2153048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Gaspard </a:t>
            </a:r>
            <a:r>
              <a:rPr lang="en-US" sz="2800" b="1" dirty="0" err="1" smtClean="0"/>
              <a:t>Duchêne</a:t>
            </a:r>
            <a:r>
              <a:rPr lang="en-US" sz="2800" b="1" dirty="0" smtClean="0"/>
              <a:t> </a:t>
            </a:r>
          </a:p>
          <a:p>
            <a:r>
              <a:rPr lang="en-US" sz="2400" b="1" i="1" dirty="0" smtClean="0"/>
              <a:t>(UC Berkeley, Obs. Grenoble)</a:t>
            </a:r>
          </a:p>
          <a:p>
            <a:endParaRPr lang="en-US" sz="2400" dirty="0" smtClean="0"/>
          </a:p>
          <a:p>
            <a:r>
              <a:rPr lang="en-US" sz="2400" dirty="0" smtClean="0"/>
              <a:t>Andy </a:t>
            </a:r>
            <a:r>
              <a:rPr lang="en-US" sz="2400" dirty="0" err="1" smtClean="0"/>
              <a:t>Boden</a:t>
            </a:r>
            <a:r>
              <a:rPr lang="en-US" sz="2400" dirty="0" smtClean="0"/>
              <a:t> </a:t>
            </a:r>
            <a:r>
              <a:rPr lang="en-US" i="1" dirty="0" smtClean="0"/>
              <a:t>(Caltech)</a:t>
            </a:r>
            <a:r>
              <a:rPr lang="en-US" sz="2400" dirty="0" smtClean="0"/>
              <a:t>, Guillermo Torres </a:t>
            </a:r>
            <a:r>
              <a:rPr lang="en-US" i="1" dirty="0" smtClean="0"/>
              <a:t>(</a:t>
            </a:r>
            <a:r>
              <a:rPr lang="en-US" i="1" dirty="0" err="1" smtClean="0"/>
              <a:t>CfA</a:t>
            </a:r>
            <a:r>
              <a:rPr lang="en-US" i="1" dirty="0" smtClean="0"/>
              <a:t> Harvard)</a:t>
            </a:r>
            <a:r>
              <a:rPr lang="en-US" sz="2400" dirty="0" smtClean="0"/>
              <a:t>, </a:t>
            </a:r>
          </a:p>
          <a:p>
            <a:r>
              <a:rPr lang="en-US" sz="2400" dirty="0" smtClean="0"/>
              <a:t>Andrea </a:t>
            </a:r>
            <a:r>
              <a:rPr lang="en-US" sz="2400" dirty="0" err="1" smtClean="0"/>
              <a:t>Ghez</a:t>
            </a:r>
            <a:r>
              <a:rPr lang="en-US" sz="2400" dirty="0" smtClean="0"/>
              <a:t> </a:t>
            </a:r>
            <a:r>
              <a:rPr lang="en-US" i="1" dirty="0" smtClean="0"/>
              <a:t>(UCLA)</a:t>
            </a:r>
            <a:r>
              <a:rPr lang="en-US" sz="2400" dirty="0" smtClean="0"/>
              <a:t>, Quinn </a:t>
            </a:r>
            <a:r>
              <a:rPr lang="en-US" sz="2400" dirty="0" err="1" smtClean="0"/>
              <a:t>Konopacky</a:t>
            </a:r>
            <a:r>
              <a:rPr lang="en-US" sz="2400" dirty="0" smtClean="0"/>
              <a:t> </a:t>
            </a:r>
            <a:r>
              <a:rPr lang="en-US" i="1" dirty="0" smtClean="0"/>
              <a:t>(LLNL)</a:t>
            </a:r>
            <a:endParaRPr lang="en-US" sz="2400" i="1" dirty="0"/>
          </a:p>
        </p:txBody>
      </p:sp>
      <p:pic>
        <p:nvPicPr>
          <p:cNvPr id="4" name="Picture 3" descr="CaltechOptOb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392" y="5629190"/>
            <a:ext cx="850108" cy="777501"/>
          </a:xfrm>
          <a:prstGeom prst="rect">
            <a:avLst/>
          </a:prstGeom>
        </p:spPr>
      </p:pic>
      <p:pic>
        <p:nvPicPr>
          <p:cNvPr id="5" name="Picture 4" descr="laog-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792" y="5848216"/>
            <a:ext cx="1179554" cy="517945"/>
          </a:xfrm>
          <a:prstGeom prst="rect">
            <a:avLst/>
          </a:prstGeom>
        </p:spPr>
      </p:pic>
      <p:pic>
        <p:nvPicPr>
          <p:cNvPr id="6" name="Picture 5" descr="UCberkeley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74" y="5888746"/>
            <a:ext cx="1553839" cy="517946"/>
          </a:xfrm>
          <a:prstGeom prst="rect">
            <a:avLst/>
          </a:prstGeom>
        </p:spPr>
      </p:pic>
      <p:pic>
        <p:nvPicPr>
          <p:cNvPr id="7" name="Picture 6" descr="logoUCLA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3523" y="5730289"/>
            <a:ext cx="1286123" cy="657352"/>
          </a:xfrm>
          <a:prstGeom prst="rect">
            <a:avLst/>
          </a:prstGeom>
        </p:spPr>
      </p:pic>
      <p:pic>
        <p:nvPicPr>
          <p:cNvPr id="8" name="Picture 7" descr="cfa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7855" y="5730289"/>
            <a:ext cx="1110723" cy="676402"/>
          </a:xfrm>
          <a:prstGeom prst="rect">
            <a:avLst/>
          </a:prstGeom>
        </p:spPr>
      </p:pic>
      <p:pic>
        <p:nvPicPr>
          <p:cNvPr id="9" name="Picture 8" descr="llnl-logo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8973" y="5836180"/>
            <a:ext cx="1255635" cy="551461"/>
          </a:xfrm>
          <a:prstGeom prst="rect">
            <a:avLst/>
          </a:prstGeom>
        </p:spPr>
      </p:pic>
      <p:pic>
        <p:nvPicPr>
          <p:cNvPr id="11" name="Picture 10" descr="keck_observatory_JP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5602" y="290464"/>
            <a:ext cx="2854029" cy="19251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7606" y="210370"/>
            <a:ext cx="4333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Keck Science Meeting   −   October 15, 2010</a:t>
            </a:r>
            <a:endParaRPr lang="en-US" b="1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A-B pair: updated orbit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75191"/>
            <a:ext cx="8467791" cy="4625609"/>
          </a:xfrm>
        </p:spPr>
        <p:txBody>
          <a:bodyPr/>
          <a:lstStyle/>
          <a:p>
            <a:r>
              <a:rPr lang="en-US" dirty="0" smtClean="0"/>
              <a:t>Orbital parameters changed dramatically: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P</a:t>
            </a:r>
            <a:r>
              <a:rPr lang="en-US" baseline="-25000" dirty="0" err="1" smtClean="0">
                <a:solidFill>
                  <a:srgbClr val="000000"/>
                </a:solidFill>
              </a:rPr>
              <a:t>orb</a:t>
            </a:r>
            <a:r>
              <a:rPr lang="en-US" dirty="0" smtClean="0">
                <a:solidFill>
                  <a:srgbClr val="000000"/>
                </a:solidFill>
              </a:rPr>
              <a:t> ~ 26 yr</a:t>
            </a:r>
            <a:r>
              <a:rPr lang="en-US" dirty="0" smtClean="0">
                <a:solidFill>
                  <a:srgbClr val="F0AD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(instead of 46 yr), 75% covered</a:t>
            </a:r>
          </a:p>
          <a:p>
            <a:r>
              <a:rPr lang="en-US" dirty="0" smtClean="0"/>
              <a:t>With updated VLBA distance (</a:t>
            </a:r>
            <a:r>
              <a:rPr lang="en-US" dirty="0" err="1" smtClean="0"/>
              <a:t>Loinard</a:t>
            </a:r>
            <a:r>
              <a:rPr lang="en-US" dirty="0" smtClean="0"/>
              <a:t> et al.), new estimate for </a:t>
            </a:r>
            <a:r>
              <a:rPr lang="en-US" dirty="0" smtClean="0">
                <a:solidFill>
                  <a:schemeClr val="accent1"/>
                </a:solidFill>
              </a:rPr>
              <a:t>M(B) ~ 2.2 ± 0.6 M</a:t>
            </a:r>
            <a:r>
              <a:rPr lang="en-US" baseline="-25000" dirty="0" smtClean="0">
                <a:solidFill>
                  <a:schemeClr val="accent1"/>
                </a:solidFill>
                <a:latin typeface="Wingdings"/>
                <a:ea typeface="Wingdings"/>
                <a:cs typeface="Wingdings"/>
              </a:rPr>
              <a:t>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How can B be more massive than </a:t>
            </a:r>
            <a:r>
              <a:rPr lang="en-US" dirty="0" err="1" smtClean="0"/>
              <a:t>Aa</a:t>
            </a:r>
            <a:r>
              <a:rPr lang="en-US" dirty="0" smtClean="0"/>
              <a:t>, yet less luminous (1.5 L</a:t>
            </a:r>
            <a:r>
              <a:rPr lang="en-US" baseline="-25000" dirty="0" smtClean="0">
                <a:latin typeface="Wingdings"/>
                <a:ea typeface="Wingdings"/>
                <a:cs typeface="Wingdings"/>
              </a:rPr>
              <a:t>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2.2 L</a:t>
            </a:r>
            <a:r>
              <a:rPr lang="en-US" baseline="-25000" dirty="0" smtClean="0">
                <a:latin typeface="Wingdings"/>
                <a:ea typeface="Wingdings"/>
                <a:cs typeface="Wingdings"/>
              </a:rPr>
              <a:t></a:t>
            </a:r>
            <a:r>
              <a:rPr lang="en-US" dirty="0" smtClean="0"/>
              <a:t>)?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Is B an unresolved binary as well?</a:t>
            </a:r>
            <a:endParaRPr lang="en-US" dirty="0" smtClean="0">
              <a:solidFill>
                <a:srgbClr val="F0AD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Keck Science Meeting   –   October 15, 2010   –   Berkeley</a:t>
            </a:r>
            <a:endParaRPr lang="en-US" dirty="0"/>
          </a:p>
        </p:txBody>
      </p:sp>
      <p:pic>
        <p:nvPicPr>
          <p:cNvPr id="5" name="Picture 4" descr="v773tau_nirc2_lp_dec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401" y="1"/>
            <a:ext cx="1418967" cy="14081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63287" y="30419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72022" y="376500"/>
            <a:ext cx="328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93068" y="895044"/>
            <a:ext cx="31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 component: spectroscopy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75191"/>
            <a:ext cx="8595273" cy="4625609"/>
          </a:xfrm>
        </p:spPr>
        <p:txBody>
          <a:bodyPr/>
          <a:lstStyle/>
          <a:p>
            <a:r>
              <a:rPr lang="en-US" dirty="0" smtClean="0"/>
              <a:t>Goal: constrain the nature of B and estimate RV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SpT</a:t>
            </a:r>
            <a:r>
              <a:rPr lang="en-US" dirty="0" smtClean="0">
                <a:solidFill>
                  <a:srgbClr val="000000"/>
                </a:solidFill>
              </a:rPr>
              <a:t> (B): K2-K5</a:t>
            </a:r>
            <a:r>
              <a:rPr lang="en-US" dirty="0" smtClean="0"/>
              <a:t>, very similar to A component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Keck Science Meeting   –   October 15, 2010   –   Berkeley</a:t>
            </a:r>
            <a:endParaRPr lang="en-US" dirty="0"/>
          </a:p>
        </p:txBody>
      </p:sp>
      <p:pic>
        <p:nvPicPr>
          <p:cNvPr id="5" name="Picture 4" descr="v773tau_spectra2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068" y="3112202"/>
            <a:ext cx="5244117" cy="37457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1410" y="6107667"/>
            <a:ext cx="220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bg1"/>
                </a:solidFill>
              </a:rPr>
              <a:t>Boden</a:t>
            </a:r>
            <a:r>
              <a:rPr lang="en-US" i="1" dirty="0" smtClean="0">
                <a:solidFill>
                  <a:schemeClr val="bg1"/>
                </a:solidFill>
              </a:rPr>
              <a:t> et al. (in prep.)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7030" y="3326408"/>
            <a:ext cx="3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A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79256" y="3776300"/>
            <a:ext cx="38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B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10" name="Picture 9" descr="v773_k_dec2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689" y="3776300"/>
            <a:ext cx="2188570" cy="215182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494078" y="4702629"/>
            <a:ext cx="2173738" cy="778050"/>
          </a:xfrm>
          <a:prstGeom prst="line">
            <a:avLst/>
          </a:prstGeom>
          <a:ln w="3810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99586" y="4797818"/>
            <a:ext cx="2368230" cy="1130304"/>
          </a:xfrm>
          <a:prstGeom prst="line">
            <a:avLst/>
          </a:prstGeom>
          <a:ln w="3810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04689" y="3741974"/>
            <a:ext cx="108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Dec 2003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14" name="Picture 13" descr="v773tau_nirc2_lp_dec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2401" y="1"/>
            <a:ext cx="1418967" cy="14081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563287" y="30419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72022" y="376500"/>
            <a:ext cx="328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93068" y="895044"/>
            <a:ext cx="31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68232" y="3292082"/>
            <a:ext cx="1162736" cy="369332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NIRSPAO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 component: spectroscopy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4625609"/>
          </a:xfrm>
        </p:spPr>
        <p:txBody>
          <a:bodyPr/>
          <a:lstStyle/>
          <a:p>
            <a:r>
              <a:rPr lang="en-US" dirty="0" smtClean="0"/>
              <a:t>Goal: constrain the nature of B and estimate RV</a:t>
            </a:r>
          </a:p>
          <a:p>
            <a:pPr lvl="1"/>
            <a:r>
              <a:rPr lang="en-US" dirty="0" err="1" smtClean="0"/>
              <a:t>SpT</a:t>
            </a:r>
            <a:r>
              <a:rPr lang="en-US" dirty="0" smtClean="0"/>
              <a:t> (B): K2-K5, very similar to A component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Line profile suggests B is an SB2!</a:t>
            </a:r>
          </a:p>
          <a:p>
            <a:pPr lvl="1"/>
            <a:r>
              <a:rPr lang="en-US" dirty="0" smtClean="0"/>
              <a:t>Supports the picture of B being a </a:t>
            </a:r>
            <a:r>
              <a:rPr lang="en-US" dirty="0" err="1" smtClean="0"/>
              <a:t>q</a:t>
            </a:r>
            <a:r>
              <a:rPr lang="en-US" dirty="0" smtClean="0"/>
              <a:t> &gt; 0.75 binary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Keck Science Meeting   –   October 15, 2010   –   Berkeley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519808" y="4521784"/>
            <a:ext cx="1347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bg1"/>
                </a:solidFill>
              </a:rPr>
              <a:t>Boden</a:t>
            </a:r>
            <a:r>
              <a:rPr lang="en-US" i="1" dirty="0" smtClean="0">
                <a:solidFill>
                  <a:schemeClr val="bg1"/>
                </a:solidFill>
              </a:rPr>
              <a:t> et al.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(in prep.)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11" name="Picture 10" descr="v773tauA_profi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12" y="3968649"/>
            <a:ext cx="3479652" cy="2485466"/>
          </a:xfrm>
          <a:prstGeom prst="rect">
            <a:avLst/>
          </a:prstGeom>
        </p:spPr>
      </p:pic>
      <p:pic>
        <p:nvPicPr>
          <p:cNvPr id="12" name="Picture 11" descr="v773tauB_profil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727" y="3968649"/>
            <a:ext cx="3479652" cy="2485466"/>
          </a:xfrm>
          <a:prstGeom prst="rect">
            <a:avLst/>
          </a:prstGeom>
        </p:spPr>
      </p:pic>
      <p:pic>
        <p:nvPicPr>
          <p:cNvPr id="9" name="Picture 8" descr="v773tau_nirc2_lp_dec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2401" y="1"/>
            <a:ext cx="1418967" cy="14081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63287" y="30419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72022" y="376500"/>
            <a:ext cx="328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93068" y="895044"/>
            <a:ext cx="31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40656" y="4168049"/>
            <a:ext cx="128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V773 Tau A</a:t>
            </a:r>
            <a:endParaRPr lang="en-US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82480" y="4213817"/>
            <a:ext cx="128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V773 Tau B</a:t>
            </a:r>
            <a:endParaRPr lang="en-US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7565572" y="5693948"/>
            <a:ext cx="1162736" cy="369332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NIRSPAO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397922" cy="462560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V773 Tau likely contains </a:t>
            </a:r>
            <a:r>
              <a:rPr lang="en-US" dirty="0" smtClean="0">
                <a:solidFill>
                  <a:schemeClr val="accent1"/>
                </a:solidFill>
              </a:rPr>
              <a:t>5 stars within 300 AU !</a:t>
            </a:r>
          </a:p>
          <a:p>
            <a:pPr lvl="1"/>
            <a:r>
              <a:rPr lang="en-US" dirty="0" smtClean="0"/>
              <a:t>One of the most compact such system to date</a:t>
            </a:r>
          </a:p>
          <a:p>
            <a:r>
              <a:rPr lang="en-US" dirty="0" smtClean="0"/>
              <a:t>The structure and long-term stability </a:t>
            </a:r>
            <a:r>
              <a:rPr lang="en-US" dirty="0" smtClean="0">
                <a:solidFill>
                  <a:srgbClr val="000000"/>
                </a:solidFill>
              </a:rPr>
              <a:t>of the dusty environment of B </a:t>
            </a:r>
            <a:r>
              <a:rPr lang="en-US" dirty="0" smtClean="0"/>
              <a:t>is a fascinating topic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Keck Science Meeting   –   October 15, 2010   –   Berkeley</a:t>
            </a:r>
            <a:endParaRPr lang="en-US" dirty="0"/>
          </a:p>
        </p:txBody>
      </p:sp>
      <p:pic>
        <p:nvPicPr>
          <p:cNvPr id="8" name="Picture 7" descr="v773tau_nirc2_lp_dec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401" y="1"/>
            <a:ext cx="1418967" cy="140817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4380000">
            <a:off x="3025054" y="4865819"/>
            <a:ext cx="777969" cy="331816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2460000">
            <a:off x="5741425" y="4485409"/>
            <a:ext cx="777969" cy="331816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20340000">
            <a:off x="2927571" y="4409830"/>
            <a:ext cx="3544986" cy="993371"/>
          </a:xfrm>
          <a:prstGeom prst="ellipse">
            <a:avLst/>
          </a:prstGeom>
          <a:noFill/>
          <a:ln w="38100" cmpd="sng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37473" y="4651317"/>
            <a:ext cx="182880" cy="182880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507724" y="5229257"/>
            <a:ext cx="182880" cy="182880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194305" y="4468437"/>
            <a:ext cx="182880" cy="182880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931338" y="4639875"/>
            <a:ext cx="182880" cy="182880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120769" y="4588209"/>
            <a:ext cx="2101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/>
              <a:t>V773 Tau A</a:t>
            </a:r>
          </a:p>
          <a:p>
            <a:pPr algn="ctr"/>
            <a:r>
              <a:rPr lang="en-US" sz="2000" i="1" dirty="0" err="1" smtClean="0"/>
              <a:t>apoastron</a:t>
            </a:r>
            <a:r>
              <a:rPr lang="en-US" sz="2000" i="1" dirty="0" smtClean="0"/>
              <a:t>: 0.5 AU</a:t>
            </a:r>
            <a:endParaRPr lang="en-US" sz="20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605705" y="4445553"/>
            <a:ext cx="25359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/>
              <a:t>V773 Tau B</a:t>
            </a:r>
          </a:p>
          <a:p>
            <a:pPr algn="ctr"/>
            <a:r>
              <a:rPr lang="en-US" sz="2000" i="1" dirty="0" err="1" smtClean="0"/>
              <a:t>apoastron</a:t>
            </a:r>
            <a:r>
              <a:rPr lang="en-US" sz="2000" i="1" dirty="0" smtClean="0"/>
              <a:t>: ~0.5 AU (?)</a:t>
            </a:r>
            <a:endParaRPr lang="en-US" sz="20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4058237" y="5538105"/>
            <a:ext cx="20214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/>
              <a:t>V773 Tau AB</a:t>
            </a:r>
          </a:p>
          <a:p>
            <a:pPr algn="ctr"/>
            <a:r>
              <a:rPr lang="en-US" sz="2000" i="1" dirty="0" err="1" smtClean="0"/>
              <a:t>periastron</a:t>
            </a:r>
            <a:r>
              <a:rPr lang="en-US" sz="2000" i="1" dirty="0" smtClean="0"/>
              <a:t>: 14 AU</a:t>
            </a:r>
            <a:endParaRPr lang="en-US" sz="2000" i="1" dirty="0"/>
          </a:p>
        </p:txBody>
      </p:sp>
      <p:sp>
        <p:nvSpPr>
          <p:cNvPr id="18" name="Arc 17"/>
          <p:cNvSpPr/>
          <p:nvPr/>
        </p:nvSpPr>
        <p:spPr>
          <a:xfrm flipH="1" flipV="1">
            <a:off x="2482649" y="5788019"/>
            <a:ext cx="1910601" cy="395382"/>
          </a:xfrm>
          <a:prstGeom prst="arc">
            <a:avLst/>
          </a:prstGeom>
          <a:ln w="3810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106993" y="6074457"/>
            <a:ext cx="182880" cy="182880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39897" y="5788019"/>
            <a:ext cx="2353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/>
              <a:t>V773 Tau C</a:t>
            </a:r>
          </a:p>
          <a:p>
            <a:pPr algn="ctr"/>
            <a:r>
              <a:rPr lang="en-US" sz="2000" i="1" dirty="0" smtClean="0"/>
              <a:t>Separation ≤ 300 AU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397922" cy="462560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V773 Tau likely contains 5 stars within 300 AU 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One of the most compact such system to date</a:t>
            </a:r>
          </a:p>
          <a:p>
            <a:r>
              <a:rPr lang="en-US" dirty="0" smtClean="0"/>
              <a:t>The structure and long-term stability of the </a:t>
            </a:r>
            <a:r>
              <a:rPr lang="en-US" dirty="0" smtClean="0">
                <a:solidFill>
                  <a:srgbClr val="000000"/>
                </a:solidFill>
              </a:rPr>
              <a:t>dusty</a:t>
            </a:r>
            <a:r>
              <a:rPr lang="en-US" dirty="0" smtClean="0">
                <a:solidFill>
                  <a:srgbClr val="F0AD00"/>
                </a:solidFill>
              </a:rPr>
              <a:t> </a:t>
            </a:r>
            <a:r>
              <a:rPr lang="en-US" dirty="0" smtClean="0"/>
              <a:t>environment of B is a fascinating topic</a:t>
            </a:r>
          </a:p>
          <a:p>
            <a:r>
              <a:rPr lang="en-US" dirty="0" smtClean="0"/>
              <a:t>Actually, </a:t>
            </a:r>
            <a:r>
              <a:rPr lang="en-US" dirty="0" smtClean="0">
                <a:solidFill>
                  <a:srgbClr val="F0AD00"/>
                </a:solidFill>
              </a:rPr>
              <a:t>V773 Tau could</a:t>
            </a:r>
          </a:p>
          <a:p>
            <a:pPr>
              <a:buNone/>
            </a:pPr>
            <a:r>
              <a:rPr lang="en-US" dirty="0" smtClean="0">
                <a:solidFill>
                  <a:srgbClr val="F0AD00"/>
                </a:solidFill>
              </a:rPr>
              <a:t>	be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0AD00"/>
                </a:solidFill>
              </a:rPr>
              <a:t>a sextuple system 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A faint T </a:t>
            </a:r>
            <a:r>
              <a:rPr lang="en-US" dirty="0" err="1" smtClean="0"/>
              <a:t>Tauri</a:t>
            </a:r>
            <a:r>
              <a:rPr lang="en-US" dirty="0" smtClean="0"/>
              <a:t> star some</a:t>
            </a:r>
          </a:p>
          <a:p>
            <a:pPr lvl="1">
              <a:buNone/>
            </a:pPr>
            <a:r>
              <a:rPr lang="en-US" dirty="0" smtClean="0"/>
              <a:t>	3200 AU away…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Keck Science Meeting   –   October 15, 2010   –   Berkeley</a:t>
            </a:r>
            <a:endParaRPr lang="en-US" dirty="0"/>
          </a:p>
        </p:txBody>
      </p:sp>
      <p:pic>
        <p:nvPicPr>
          <p:cNvPr id="5" name="Picture 4" descr="v773tau_dssR_2massK_spizerI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153" y="4402439"/>
            <a:ext cx="3679647" cy="2204317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5228412" y="5595100"/>
            <a:ext cx="1464413" cy="537770"/>
          </a:xfrm>
          <a:custGeom>
            <a:avLst/>
            <a:gdLst>
              <a:gd name="connsiteX0" fmla="*/ 0 w 1464413"/>
              <a:gd name="connsiteY0" fmla="*/ 537770 h 537770"/>
              <a:gd name="connsiteX1" fmla="*/ 1315683 w 1464413"/>
              <a:gd name="connsiteY1" fmla="*/ 537770 h 537770"/>
              <a:gd name="connsiteX2" fmla="*/ 1464413 w 1464413"/>
              <a:gd name="connsiteY2" fmla="*/ 0 h 53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4413" h="537770">
                <a:moveTo>
                  <a:pt x="0" y="537770"/>
                </a:moveTo>
                <a:lnTo>
                  <a:pt x="1315683" y="537770"/>
                </a:lnTo>
                <a:lnTo>
                  <a:pt x="1464413" y="0"/>
                </a:lnTo>
              </a:path>
            </a:pathLst>
          </a:custGeom>
          <a:ln w="38100" cmpd="sng">
            <a:solidFill>
              <a:schemeClr val="bg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v773tau_nirc2_lp_dec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401" y="1"/>
            <a:ext cx="1418967" cy="1408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High-order multiple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75191"/>
            <a:ext cx="8686801" cy="4976128"/>
          </a:xfrm>
        </p:spPr>
        <p:txBody>
          <a:bodyPr>
            <a:normAutofit/>
          </a:bodyPr>
          <a:lstStyle/>
          <a:p>
            <a:r>
              <a:rPr lang="en-US" dirty="0" smtClean="0"/>
              <a:t>Rare, but present in the field (up to N=7)</a:t>
            </a:r>
          </a:p>
          <a:p>
            <a:pPr lvl="1"/>
            <a:r>
              <a:rPr lang="en-US" dirty="0" err="1" smtClean="0"/>
              <a:t>Mizar</a:t>
            </a:r>
            <a:r>
              <a:rPr lang="en-US" dirty="0" smtClean="0"/>
              <a:t>, Castor, ADS 9731, </a:t>
            </a:r>
            <a:r>
              <a:rPr lang="en-US" dirty="0" err="1" smtClean="0"/>
              <a:t>ν</a:t>
            </a:r>
            <a:r>
              <a:rPr lang="en-US" dirty="0" smtClean="0"/>
              <a:t> </a:t>
            </a:r>
            <a:r>
              <a:rPr lang="en-US" dirty="0" err="1" smtClean="0"/>
              <a:t>Sco</a:t>
            </a:r>
            <a:endParaRPr lang="en-US" dirty="0" smtClean="0"/>
          </a:p>
          <a:p>
            <a:r>
              <a:rPr lang="en-US" dirty="0" smtClean="0"/>
              <a:t>Formation in multiple phase</a:t>
            </a:r>
          </a:p>
          <a:p>
            <a:pPr lvl="1"/>
            <a:r>
              <a:rPr lang="en-US" dirty="0" smtClean="0"/>
              <a:t>Two levels of fragmentation</a:t>
            </a:r>
          </a:p>
          <a:p>
            <a:pPr lvl="1"/>
            <a:r>
              <a:rPr lang="en-US" dirty="0" smtClean="0"/>
              <a:t>Dynamical interactions (tides, scattering, exchange)</a:t>
            </a:r>
          </a:p>
          <a:p>
            <a:r>
              <a:rPr lang="en-US" dirty="0" smtClean="0"/>
              <a:t>No known system above N=5 in PMS phase</a:t>
            </a:r>
          </a:p>
          <a:p>
            <a:pPr lvl="1"/>
            <a:r>
              <a:rPr lang="en-US" dirty="0" smtClean="0"/>
              <a:t>But surveys are largely incomplete…</a:t>
            </a:r>
          </a:p>
          <a:p>
            <a:r>
              <a:rPr lang="en-US" b="1" i="1" dirty="0" smtClean="0">
                <a:solidFill>
                  <a:schemeClr val="accent1"/>
                </a:solidFill>
              </a:rPr>
              <a:t>Are they formed and stable by the PMS stage?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Keck Science Meeting   –   October 15, 2010   –   Berkeley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V773 Tau: a PMS quadruple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brightest PMS star in Taurus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</a:t>
            </a:r>
            <a:r>
              <a:rPr lang="en-US" baseline="-25000" dirty="0" smtClean="0">
                <a:solidFill>
                  <a:srgbClr val="000000"/>
                </a:solidFill>
                <a:latin typeface="Zapf Dingbats"/>
                <a:ea typeface="Zapf Dingbats"/>
                <a:cs typeface="Zapf Dingbats"/>
              </a:rPr>
              <a:t>★</a:t>
            </a:r>
            <a:r>
              <a:rPr lang="en-US" dirty="0" smtClean="0">
                <a:solidFill>
                  <a:srgbClr val="000000"/>
                </a:solidFill>
              </a:rPr>
              <a:t> ~ 1.5 M</a:t>
            </a:r>
            <a:r>
              <a:rPr lang="en-US" baseline="-25000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en-US" dirty="0" smtClean="0">
                <a:solidFill>
                  <a:srgbClr val="000000"/>
                </a:solidFill>
              </a:rPr>
              <a:t>, age 3−5 </a:t>
            </a:r>
            <a:r>
              <a:rPr lang="en-US" dirty="0" err="1" smtClean="0">
                <a:solidFill>
                  <a:srgbClr val="000000"/>
                </a:solidFill>
              </a:rPr>
              <a:t>Myr</a:t>
            </a:r>
            <a:r>
              <a:rPr lang="en-US" dirty="0" smtClean="0">
                <a:solidFill>
                  <a:srgbClr val="000000"/>
                </a:solidFill>
              </a:rPr>
              <a:t> (from HR diagram)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95646" y="6476999"/>
            <a:ext cx="6777815" cy="274320"/>
          </a:xfrm>
        </p:spPr>
        <p:txBody>
          <a:bodyPr/>
          <a:lstStyle/>
          <a:p>
            <a:r>
              <a:rPr lang="en-US" smtClean="0"/>
              <a:t>Keck Science Meeting   –   October 15, 2010   –   Berkeley</a:t>
            </a:r>
            <a:endParaRPr lang="en-US" dirty="0"/>
          </a:p>
        </p:txBody>
      </p:sp>
      <p:pic>
        <p:nvPicPr>
          <p:cNvPr id="5" name="Picture 4" descr="v773tau_dssR_2massK_spizerI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69" y="3455458"/>
            <a:ext cx="5018212" cy="30061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17" y="3520205"/>
            <a:ext cx="845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3366FF"/>
                </a:solidFill>
              </a:rPr>
              <a:t>DSS R</a:t>
            </a:r>
            <a:endParaRPr lang="en-US" b="1" i="1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343" y="3787025"/>
            <a:ext cx="1135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</a:rPr>
              <a:t>2MASS 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569" y="4065287"/>
            <a:ext cx="887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IRAC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88655" y="4192088"/>
            <a:ext cx="1001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V773 Tau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 flipV="1">
            <a:off x="2447975" y="4446061"/>
            <a:ext cx="663563" cy="309872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aurus_hrd_wg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5483" y="3389405"/>
            <a:ext cx="3101317" cy="3060804"/>
          </a:xfrm>
          <a:prstGeom prst="rect">
            <a:avLst/>
          </a:prstGeom>
        </p:spPr>
      </p:pic>
      <p:sp>
        <p:nvSpPr>
          <p:cNvPr id="13" name="Donut 12"/>
          <p:cNvSpPr/>
          <p:nvPr/>
        </p:nvSpPr>
        <p:spPr>
          <a:xfrm>
            <a:off x="6246372" y="3844235"/>
            <a:ext cx="274577" cy="278262"/>
          </a:xfrm>
          <a:prstGeom prst="donu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68325" y="3051800"/>
            <a:ext cx="2132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White &amp; </a:t>
            </a:r>
            <a:r>
              <a:rPr lang="en-US" i="1" dirty="0" err="1" smtClean="0">
                <a:solidFill>
                  <a:schemeClr val="bg1"/>
                </a:solidFill>
              </a:rPr>
              <a:t>Ghez</a:t>
            </a:r>
            <a:r>
              <a:rPr lang="en-US" i="1" dirty="0" smtClean="0">
                <a:solidFill>
                  <a:schemeClr val="bg1"/>
                </a:solidFill>
              </a:rPr>
              <a:t> (2001)</a:t>
            </a:r>
            <a:endParaRPr lang="en-US" i="1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68641" y="6247288"/>
            <a:ext cx="292608" cy="1588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2923" y="5855072"/>
            <a:ext cx="984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5000 AU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V773 Tau: a PMS quadruple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brightest PMS star in Taurus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</a:t>
            </a:r>
            <a:r>
              <a:rPr lang="en-US" baseline="-25000" dirty="0" smtClean="0">
                <a:solidFill>
                  <a:srgbClr val="000000"/>
                </a:solidFill>
                <a:latin typeface="Zapf Dingbats"/>
                <a:ea typeface="Zapf Dingbats"/>
                <a:cs typeface="Zapf Dingbats"/>
              </a:rPr>
              <a:t>★</a:t>
            </a:r>
            <a:r>
              <a:rPr lang="en-US" dirty="0" smtClean="0">
                <a:solidFill>
                  <a:srgbClr val="000000"/>
                </a:solidFill>
              </a:rPr>
              <a:t> ~ 1.5 M</a:t>
            </a:r>
            <a:r>
              <a:rPr lang="en-US" baseline="-25000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en-US" dirty="0" smtClean="0">
                <a:solidFill>
                  <a:srgbClr val="000000"/>
                </a:solidFill>
              </a:rPr>
              <a:t>, age 3−5 </a:t>
            </a:r>
            <a:r>
              <a:rPr lang="en-US" dirty="0" err="1" smtClean="0">
                <a:solidFill>
                  <a:srgbClr val="000000"/>
                </a:solidFill>
              </a:rPr>
              <a:t>Myr</a:t>
            </a:r>
            <a:r>
              <a:rPr lang="en-US" dirty="0" smtClean="0">
                <a:solidFill>
                  <a:srgbClr val="000000"/>
                </a:solidFill>
              </a:rPr>
              <a:t> (from HR diagram)</a:t>
            </a:r>
            <a:endParaRPr lang="en-US" dirty="0" smtClean="0"/>
          </a:p>
          <a:p>
            <a:r>
              <a:rPr lang="en-US" dirty="0" smtClean="0"/>
              <a:t>A complex quadruple system</a:t>
            </a:r>
          </a:p>
          <a:p>
            <a:pPr lvl="1"/>
            <a:r>
              <a:rPr lang="en-US" dirty="0" smtClean="0"/>
              <a:t>A: SB2 (P = 51d) , </a:t>
            </a:r>
            <a:r>
              <a:rPr lang="en-US" dirty="0" err="1" smtClean="0"/>
              <a:t>q</a:t>
            </a:r>
            <a:r>
              <a:rPr lang="en-US" dirty="0" smtClean="0"/>
              <a:t> ~ 0.75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B: unknown </a:t>
            </a:r>
            <a:r>
              <a:rPr lang="en-US" dirty="0" err="1" smtClean="0">
                <a:solidFill>
                  <a:srgbClr val="000000"/>
                </a:solidFill>
              </a:rPr>
              <a:t>SpT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(early-M?)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Keck Science Meeting   –   October 15, 2010   –   Berkeley</a:t>
            </a:r>
            <a:endParaRPr lang="en-US"/>
          </a:p>
        </p:txBody>
      </p:sp>
      <p:pic>
        <p:nvPicPr>
          <p:cNvPr id="23" name="Picture 22" descr="v773tau_nirc2_lp_dec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637" y="3974275"/>
            <a:ext cx="2099824" cy="208385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087104" y="3508900"/>
            <a:ext cx="2188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bg1"/>
                </a:solidFill>
              </a:rPr>
              <a:t>Duchêne</a:t>
            </a:r>
            <a:r>
              <a:rPr lang="en-US" i="1" dirty="0" smtClean="0">
                <a:solidFill>
                  <a:schemeClr val="bg1"/>
                </a:solidFill>
              </a:rPr>
              <a:t> et al. (2003)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62344" y="443946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90188" y="4591865"/>
            <a:ext cx="328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13070" y="5245460"/>
            <a:ext cx="31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C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20" name="Picture 19" descr="v773tau_rv_welty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313" y="4439465"/>
            <a:ext cx="4291525" cy="212670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71615" y="6058130"/>
            <a:ext cx="1413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Welty (1995)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75785" y="5804812"/>
            <a:ext cx="125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V773 Tau A</a:t>
            </a:r>
            <a:endParaRPr lang="en-US" b="1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7390771" y="5924716"/>
            <a:ext cx="374904" cy="0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242038" y="5543942"/>
            <a:ext cx="744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25 AU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55230" y="4031485"/>
            <a:ext cx="853118" cy="369332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NIRC2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A-B orbit: first estimate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 on 12 yr of </a:t>
            </a:r>
            <a:r>
              <a:rPr lang="en-US" dirty="0" err="1" smtClean="0"/>
              <a:t>astrometric</a:t>
            </a:r>
            <a:r>
              <a:rPr lang="en-US" dirty="0" smtClean="0"/>
              <a:t> monitoring</a:t>
            </a:r>
          </a:p>
          <a:p>
            <a:pPr lvl="1"/>
            <a:r>
              <a:rPr lang="en-US" dirty="0" smtClean="0"/>
              <a:t>P ~ 46 yr</a:t>
            </a:r>
          </a:p>
          <a:p>
            <a:pPr lvl="1"/>
            <a:r>
              <a:rPr lang="en-US" dirty="0" smtClean="0"/>
              <a:t>a ~ 20 AU</a:t>
            </a:r>
          </a:p>
          <a:p>
            <a:pPr lvl="1"/>
            <a:r>
              <a:rPr lang="en-US" dirty="0" smtClean="0"/>
              <a:t>M</a:t>
            </a:r>
            <a:r>
              <a:rPr lang="en-US" baseline="-25000" dirty="0" smtClean="0"/>
              <a:t>AB</a:t>
            </a:r>
            <a:r>
              <a:rPr lang="en-US" dirty="0" smtClean="0"/>
              <a:t> ~ 3.7 ± 0.7 M</a:t>
            </a:r>
            <a:r>
              <a:rPr lang="en-US" baseline="-25000" dirty="0" smtClean="0">
                <a:latin typeface="Wingdings"/>
                <a:ea typeface="Wingdings"/>
                <a:cs typeface="Wingdings"/>
              </a:rPr>
              <a:t></a:t>
            </a:r>
          </a:p>
          <a:p>
            <a:pPr lvl="1">
              <a:buNone/>
            </a:pPr>
            <a:r>
              <a:rPr lang="en-US" dirty="0" smtClean="0"/>
              <a:t>	 [ D = 148pc ]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M</a:t>
            </a:r>
            <a:r>
              <a:rPr lang="en-US" baseline="-25000" dirty="0" smtClean="0">
                <a:solidFill>
                  <a:schemeClr val="accent1"/>
                </a:solidFill>
              </a:rPr>
              <a:t>B</a:t>
            </a:r>
            <a:r>
              <a:rPr lang="en-US" dirty="0" smtClean="0">
                <a:solidFill>
                  <a:schemeClr val="accent1"/>
                </a:solidFill>
              </a:rPr>
              <a:t> ~ 0.7 M</a:t>
            </a:r>
            <a:r>
              <a:rPr lang="en-US" baseline="-25000" dirty="0" smtClean="0">
                <a:solidFill>
                  <a:schemeClr val="accent1"/>
                </a:solidFill>
                <a:latin typeface="Wingdings"/>
                <a:ea typeface="Wingdings"/>
                <a:cs typeface="Wingdings"/>
              </a:rPr>
              <a:t>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Linear motion for C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 ≥ 115 AU</a:t>
            </a:r>
            <a:endParaRPr lang="en-US" baseline="-25000" dirty="0" smtClean="0">
              <a:solidFill>
                <a:srgbClr val="000000"/>
              </a:solidFill>
              <a:latin typeface="Wingdings"/>
              <a:ea typeface="Wingdings"/>
              <a:cs typeface="Wingding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Keck Science Meeting   –   October 15, 2010   –   Berkeley</a:t>
            </a:r>
            <a:endParaRPr lang="en-US" dirty="0"/>
          </a:p>
        </p:txBody>
      </p:sp>
      <p:pic>
        <p:nvPicPr>
          <p:cNvPr id="5" name="Picture 4" descr="v773tau_orbit_D0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728" y="2992637"/>
            <a:ext cx="4759342" cy="33938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4132" y="6077803"/>
            <a:ext cx="2188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bg1"/>
                </a:solidFill>
              </a:rPr>
              <a:t>Duchêne</a:t>
            </a:r>
            <a:r>
              <a:rPr lang="en-US" i="1" dirty="0" smtClean="0">
                <a:solidFill>
                  <a:schemeClr val="bg1"/>
                </a:solidFill>
              </a:rPr>
              <a:t> et al. (2003)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5170" y="3873690"/>
            <a:ext cx="194492" cy="1830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19312" y="3282365"/>
            <a:ext cx="194492" cy="1830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95797" y="3802646"/>
            <a:ext cx="282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837842" y="3234205"/>
            <a:ext cx="27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 flipH="1">
            <a:off x="5930755" y="5267211"/>
            <a:ext cx="137290" cy="208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862107" y="5221443"/>
            <a:ext cx="275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</a:t>
            </a:r>
            <a:endParaRPr lang="en-US" sz="1200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5450251" y="5727278"/>
            <a:ext cx="1041106" cy="50821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757923" y="3199879"/>
            <a:ext cx="648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824547" y="4056761"/>
            <a:ext cx="64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2002</a:t>
            </a:r>
            <a:endParaRPr lang="en-US" dirty="0"/>
          </a:p>
        </p:txBody>
      </p:sp>
      <p:pic>
        <p:nvPicPr>
          <p:cNvPr id="17" name="Picture 16" descr="v773tau_nirc2_lp_dec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401" y="1"/>
            <a:ext cx="1418967" cy="140817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563287" y="30419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72022" y="376500"/>
            <a:ext cx="328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93068" y="895044"/>
            <a:ext cx="31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29065" y="2577537"/>
            <a:ext cx="2698312" cy="369332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NIRC + NIRSPAO + NIRC2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5448"/>
            <a:ext cx="8229601" cy="1252728"/>
          </a:xfrm>
        </p:spPr>
        <p:txBody>
          <a:bodyPr>
            <a:normAutofit/>
          </a:bodyPr>
          <a:lstStyle/>
          <a:p>
            <a:r>
              <a:rPr lang="en-US" dirty="0" err="1" smtClean="0"/>
              <a:t>Aa-Ab</a:t>
            </a:r>
            <a:r>
              <a:rPr lang="en-US" dirty="0" smtClean="0"/>
              <a:t> orbit: 3D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5175304" cy="4625609"/>
          </a:xfrm>
        </p:spPr>
        <p:txBody>
          <a:bodyPr/>
          <a:lstStyle/>
          <a:p>
            <a:r>
              <a:rPr lang="en-US" dirty="0" smtClean="0"/>
              <a:t>Integrated modeling of the </a:t>
            </a:r>
            <a:r>
              <a:rPr lang="en-US" dirty="0" smtClean="0">
                <a:solidFill>
                  <a:srgbClr val="000000"/>
                </a:solidFill>
              </a:rPr>
              <a:t>KI V</a:t>
            </a:r>
            <a:r>
              <a:rPr lang="en-US" baseline="30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, VLBI separations and RV monitoring</a:t>
            </a:r>
          </a:p>
          <a:p>
            <a:pPr lvl="1"/>
            <a:r>
              <a:rPr lang="en-US" dirty="0" err="1" smtClean="0"/>
              <a:t>M(Aa</a:t>
            </a:r>
            <a:r>
              <a:rPr lang="en-US" dirty="0" smtClean="0"/>
              <a:t>) = 1.54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± </a:t>
            </a:r>
            <a:r>
              <a:rPr lang="en-US" dirty="0" smtClean="0"/>
              <a:t>0.14 M</a:t>
            </a:r>
            <a:r>
              <a:rPr lang="en-US" baseline="-25000" dirty="0" smtClean="0">
                <a:latin typeface="Wingdings"/>
                <a:ea typeface="Wingdings"/>
                <a:cs typeface="Wingdings"/>
              </a:rPr>
              <a:t></a:t>
            </a:r>
            <a:endParaRPr lang="en-US" baseline="-25000" dirty="0" smtClean="0"/>
          </a:p>
          <a:p>
            <a:pPr lvl="1"/>
            <a:r>
              <a:rPr lang="en-US" dirty="0" err="1" smtClean="0"/>
              <a:t>M(Ab</a:t>
            </a:r>
            <a:r>
              <a:rPr lang="en-US" dirty="0" smtClean="0"/>
              <a:t>) = 1.33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± </a:t>
            </a:r>
            <a:r>
              <a:rPr lang="en-US" dirty="0" smtClean="0"/>
              <a:t>0.10 M</a:t>
            </a:r>
            <a:r>
              <a:rPr lang="en-US" baseline="-25000" dirty="0" smtClean="0">
                <a:latin typeface="Wingdings"/>
                <a:ea typeface="Wingdings"/>
                <a:cs typeface="Wingdings"/>
              </a:rPr>
              <a:t></a:t>
            </a:r>
            <a:endParaRPr lang="en-US" dirty="0" smtClean="0"/>
          </a:p>
          <a:p>
            <a:pPr lvl="1"/>
            <a:r>
              <a:rPr lang="en-US" dirty="0" smtClean="0"/>
              <a:t>D = 136.2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± </a:t>
            </a:r>
            <a:r>
              <a:rPr lang="en-US" dirty="0" smtClean="0"/>
              <a:t>3.7 pc</a:t>
            </a:r>
          </a:p>
          <a:p>
            <a:r>
              <a:rPr lang="en-US" dirty="0" smtClean="0"/>
              <a:t>Indirect estimate for B :</a:t>
            </a:r>
          </a:p>
          <a:p>
            <a:pPr lvl="1"/>
            <a:r>
              <a:rPr lang="en-US" dirty="0" smtClean="0">
                <a:solidFill>
                  <a:srgbClr val="F0AD00"/>
                </a:solidFill>
              </a:rPr>
              <a:t>M(B) ~ 0.1 M</a:t>
            </a:r>
            <a:r>
              <a:rPr lang="en-US" baseline="-25000" dirty="0" smtClean="0">
                <a:solidFill>
                  <a:srgbClr val="F0AD00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en-US" dirty="0" smtClean="0"/>
              <a:t> (?)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Keck Science Meeting   –   October 15, 2010   –   Berkeley</a:t>
            </a:r>
            <a:endParaRPr lang="en-US" dirty="0"/>
          </a:p>
        </p:txBody>
      </p:sp>
      <p:pic>
        <p:nvPicPr>
          <p:cNvPr id="5" name="Picture 4" descr="v773Ta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329" y="1870926"/>
            <a:ext cx="3426325" cy="48943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75196" y="6070879"/>
            <a:ext cx="1966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bg1"/>
                </a:solidFill>
              </a:rPr>
              <a:t>Boden</a:t>
            </a:r>
            <a:r>
              <a:rPr lang="en-US" i="1" dirty="0" smtClean="0">
                <a:solidFill>
                  <a:schemeClr val="bg1"/>
                </a:solidFill>
              </a:rPr>
              <a:t> et al. (2007)</a:t>
            </a:r>
            <a:endParaRPr lang="en-US" i="1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698913" y="4156542"/>
            <a:ext cx="1211100" cy="1588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81739" y="3856708"/>
            <a:ext cx="977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</a:t>
            </a:r>
            <a:r>
              <a:rPr lang="en-US" dirty="0" err="1" smtClean="0"/>
              <a:t>mas</a:t>
            </a:r>
            <a:endParaRPr lang="en-US" dirty="0" smtClean="0"/>
          </a:p>
          <a:p>
            <a:r>
              <a:rPr lang="en-US" dirty="0" smtClean="0"/>
              <a:t>~ 0.5 AU</a:t>
            </a:r>
            <a:endParaRPr lang="en-US" dirty="0"/>
          </a:p>
        </p:txBody>
      </p:sp>
      <p:pic>
        <p:nvPicPr>
          <p:cNvPr id="11" name="Picture 10" descr="v773tau_nirc2_lp_dec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401" y="1"/>
            <a:ext cx="1418967" cy="14081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563287" y="30419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72022" y="376500"/>
            <a:ext cx="328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93068" y="895044"/>
            <a:ext cx="31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4708" y="1490152"/>
            <a:ext cx="2186491" cy="369332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Keck Interferometer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A-B orbit: cont’d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improve on dynamical mass of B</a:t>
            </a:r>
          </a:p>
          <a:p>
            <a:r>
              <a:rPr lang="en-US" dirty="0" smtClean="0">
                <a:solidFill>
                  <a:srgbClr val="F0AD00"/>
                </a:solidFill>
              </a:rPr>
              <a:t>V773 Tau B not seen at expected location!</a:t>
            </a:r>
          </a:p>
          <a:p>
            <a:pPr lvl="1"/>
            <a:r>
              <a:rPr lang="en-US" dirty="0" smtClean="0"/>
              <a:t>Almost lost in speckle cloud (2-3 </a:t>
            </a:r>
            <a:r>
              <a:rPr lang="en-US" dirty="0" err="1" smtClean="0"/>
              <a:t>mag</a:t>
            </a:r>
            <a:r>
              <a:rPr lang="en-US" dirty="0" smtClean="0"/>
              <a:t> fainter)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Keck Science Meeting   –   October 15, 2010   –   Berkeley</a:t>
            </a:r>
            <a:endParaRPr lang="en-US" dirty="0"/>
          </a:p>
        </p:txBody>
      </p:sp>
      <p:pic>
        <p:nvPicPr>
          <p:cNvPr id="5" name="Picture 4" descr="v773_dec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88" y="3992964"/>
            <a:ext cx="2504643" cy="2372562"/>
          </a:xfrm>
          <a:prstGeom prst="rect">
            <a:avLst/>
          </a:prstGeom>
        </p:spPr>
      </p:pic>
      <p:pic>
        <p:nvPicPr>
          <p:cNvPr id="6" name="Picture 5" descr="v773_oct08_k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084" y="3992964"/>
            <a:ext cx="2504641" cy="2372561"/>
          </a:xfrm>
          <a:prstGeom prst="rect">
            <a:avLst/>
          </a:prstGeom>
        </p:spPr>
      </p:pic>
      <p:pic>
        <p:nvPicPr>
          <p:cNvPr id="7" name="Picture 6" descr="v773_sep09_h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133" y="3992963"/>
            <a:ext cx="2504642" cy="23725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4768" y="5984434"/>
            <a:ext cx="1104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Dec 2006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5084" y="5975684"/>
            <a:ext cx="108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Oct 2008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8682" y="5975684"/>
            <a:ext cx="1100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Sep 2009</a:t>
            </a:r>
            <a:endParaRPr lang="en-US" i="1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144137" y="6161324"/>
            <a:ext cx="493776" cy="0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20619" y="5800285"/>
            <a:ext cx="573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0.2”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Plus 15"/>
          <p:cNvSpPr/>
          <p:nvPr/>
        </p:nvSpPr>
        <p:spPr>
          <a:xfrm>
            <a:off x="4325389" y="5173632"/>
            <a:ext cx="178261" cy="188132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lus 16"/>
          <p:cNvSpPr/>
          <p:nvPr/>
        </p:nvSpPr>
        <p:spPr>
          <a:xfrm>
            <a:off x="7132361" y="5291214"/>
            <a:ext cx="178261" cy="188132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1590655" y="5032532"/>
            <a:ext cx="178261" cy="188132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003012" y="6365526"/>
            <a:ext cx="220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bg1"/>
                </a:solidFill>
              </a:rPr>
              <a:t>Boden</a:t>
            </a:r>
            <a:r>
              <a:rPr lang="en-US" i="1" dirty="0" smtClean="0">
                <a:solidFill>
                  <a:schemeClr val="bg1"/>
                </a:solidFill>
              </a:rPr>
              <a:t> et al. (in prep.)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21" name="Picture 20" descr="v773tau_nirc2_lp_dec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2401" y="1"/>
            <a:ext cx="1418967" cy="140817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563287" y="30419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72022" y="376500"/>
            <a:ext cx="328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93068" y="895044"/>
            <a:ext cx="31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77950" y="4073058"/>
            <a:ext cx="853118" cy="369332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NIRC2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37961" y="4061616"/>
            <a:ext cx="853118" cy="369332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NIRC2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68916" y="4061616"/>
            <a:ext cx="1203988" cy="369332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VLT </a:t>
            </a:r>
            <a:r>
              <a:rPr lang="en-US" b="1" i="1" dirty="0" err="1" smtClean="0">
                <a:solidFill>
                  <a:schemeClr val="bg1"/>
                </a:solidFill>
              </a:rPr>
              <a:t>NaCo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A-B orbit: cont’d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improve on dynamical mass of B</a:t>
            </a:r>
          </a:p>
          <a:p>
            <a:r>
              <a:rPr lang="en-US" dirty="0" smtClean="0"/>
              <a:t>V773 Tau B not seen at expected location!</a:t>
            </a:r>
          </a:p>
          <a:p>
            <a:pPr lvl="1"/>
            <a:r>
              <a:rPr lang="en-US" dirty="0" smtClean="0"/>
              <a:t>Almost lost in speckle cloud (2-3 </a:t>
            </a:r>
            <a:r>
              <a:rPr lang="en-US" dirty="0" err="1" smtClean="0"/>
              <a:t>mag</a:t>
            </a:r>
            <a:r>
              <a:rPr lang="en-US" dirty="0" smtClean="0"/>
              <a:t> fainter)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Separation is </a:t>
            </a:r>
            <a:r>
              <a:rPr lang="en-US" b="1" i="1" dirty="0" smtClean="0">
                <a:solidFill>
                  <a:srgbClr val="000000"/>
                </a:solidFill>
              </a:rPr>
              <a:t>less than half </a:t>
            </a:r>
            <a:r>
              <a:rPr lang="en-US" dirty="0" smtClean="0">
                <a:solidFill>
                  <a:srgbClr val="000000"/>
                </a:solidFill>
              </a:rPr>
              <a:t>the expected value!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Keck Science Meeting   –   October 15, 2010   –   Berkeley</a:t>
            </a:r>
            <a:endParaRPr lang="en-US" dirty="0"/>
          </a:p>
        </p:txBody>
      </p:sp>
      <p:pic>
        <p:nvPicPr>
          <p:cNvPr id="20" name="Picture 19" descr="v773_dec06_selfsu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44" y="3992964"/>
            <a:ext cx="2329265" cy="2372560"/>
          </a:xfrm>
          <a:prstGeom prst="rect">
            <a:avLst/>
          </a:prstGeom>
        </p:spPr>
      </p:pic>
      <p:pic>
        <p:nvPicPr>
          <p:cNvPr id="21" name="Picture 20" descr="v773_oct08_kp_selfsu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839" y="3992964"/>
            <a:ext cx="2441081" cy="2372560"/>
          </a:xfrm>
          <a:prstGeom prst="rect">
            <a:avLst/>
          </a:prstGeom>
        </p:spPr>
      </p:pic>
      <p:pic>
        <p:nvPicPr>
          <p:cNvPr id="22" name="Picture 21" descr="v773_sep09_Hc_selfsu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484" y="3992964"/>
            <a:ext cx="2351339" cy="237256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04768" y="5984434"/>
            <a:ext cx="1104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Dec 2006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55084" y="5975684"/>
            <a:ext cx="108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Oct 2008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98682" y="5975684"/>
            <a:ext cx="1100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Sep 2009</a:t>
            </a:r>
            <a:endParaRPr lang="en-US" i="1" dirty="0">
              <a:solidFill>
                <a:schemeClr val="bg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5144137" y="6161324"/>
            <a:ext cx="493776" cy="0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120619" y="5800285"/>
            <a:ext cx="573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0.2”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Plus 29"/>
          <p:cNvSpPr/>
          <p:nvPr/>
        </p:nvSpPr>
        <p:spPr>
          <a:xfrm>
            <a:off x="4325389" y="5173632"/>
            <a:ext cx="178261" cy="188132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7132361" y="5291214"/>
            <a:ext cx="178261" cy="188132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31"/>
          <p:cNvSpPr/>
          <p:nvPr/>
        </p:nvSpPr>
        <p:spPr>
          <a:xfrm>
            <a:off x="1590655" y="5056048"/>
            <a:ext cx="178261" cy="188132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003012" y="6365526"/>
            <a:ext cx="220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bg1"/>
                </a:solidFill>
              </a:rPr>
              <a:t>Boden</a:t>
            </a:r>
            <a:r>
              <a:rPr lang="en-US" i="1" dirty="0" smtClean="0">
                <a:solidFill>
                  <a:schemeClr val="bg1"/>
                </a:solidFill>
              </a:rPr>
              <a:t> et al. (in prep.)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23" name="Picture 22" descr="v773tau_nirc2_lp_dec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2401" y="1"/>
            <a:ext cx="1418967" cy="140817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563287" y="30419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72022" y="376500"/>
            <a:ext cx="328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193068" y="895044"/>
            <a:ext cx="31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77950" y="4073058"/>
            <a:ext cx="853118" cy="369332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NIRC2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7961" y="4061616"/>
            <a:ext cx="853118" cy="369332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NIRC2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68916" y="4061616"/>
            <a:ext cx="1203988" cy="369332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VLT </a:t>
            </a:r>
            <a:r>
              <a:rPr lang="en-US" b="1" i="1" dirty="0" err="1" smtClean="0">
                <a:solidFill>
                  <a:schemeClr val="bg1"/>
                </a:solidFill>
              </a:rPr>
              <a:t>NaCo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A-B pair: updated orbit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Much better orbital phase coverage</a:t>
            </a:r>
          </a:p>
          <a:p>
            <a:r>
              <a:rPr lang="en-US" dirty="0" smtClean="0"/>
              <a:t>Radial velocity variations of the A </a:t>
            </a:r>
            <a:r>
              <a:rPr lang="en-US" dirty="0" err="1" smtClean="0"/>
              <a:t>barycenter</a:t>
            </a:r>
            <a:endParaRPr lang="en-US" dirty="0" smtClean="0"/>
          </a:p>
          <a:p>
            <a:pPr lvl="1">
              <a:buNone/>
            </a:pPr>
            <a:r>
              <a:rPr lang="en-US" dirty="0" smtClean="0">
                <a:solidFill>
                  <a:srgbClr val="F0AD00"/>
                </a:solidFill>
                <a:latin typeface="Wingdings"/>
                <a:ea typeface="Wingdings"/>
                <a:cs typeface="Wingdings"/>
              </a:rPr>
              <a:t>	</a:t>
            </a:r>
            <a:r>
              <a:rPr lang="en-US" dirty="0" err="1" smtClean="0">
                <a:solidFill>
                  <a:srgbClr val="F0AD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solidFill>
                  <a:srgbClr val="F0AD00"/>
                </a:solidFill>
              </a:rPr>
              <a:t>   Fully constrained 3D </a:t>
            </a:r>
            <a:r>
              <a:rPr lang="en-US" dirty="0" err="1" smtClean="0">
                <a:solidFill>
                  <a:srgbClr val="F0AD00"/>
                </a:solidFill>
              </a:rPr>
              <a:t>Keplerian</a:t>
            </a:r>
            <a:r>
              <a:rPr lang="en-US" dirty="0" smtClean="0">
                <a:solidFill>
                  <a:srgbClr val="F0AD00"/>
                </a:solidFill>
              </a:rPr>
              <a:t> model</a:t>
            </a:r>
            <a:endParaRPr lang="en-US" dirty="0">
              <a:solidFill>
                <a:srgbClr val="F0AD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Keck Science Meeting   –   October 15, 2010   –   Berkeley</a:t>
            </a:r>
            <a:endParaRPr lang="en-US" dirty="0"/>
          </a:p>
        </p:txBody>
      </p:sp>
      <p:pic>
        <p:nvPicPr>
          <p:cNvPr id="5" name="Picture 5" descr="RVpl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0827" y="3556000"/>
            <a:ext cx="3886200" cy="2844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003012" y="6365526"/>
            <a:ext cx="220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bg1"/>
                </a:solidFill>
              </a:rPr>
              <a:t>Boden</a:t>
            </a:r>
            <a:r>
              <a:rPr lang="en-US" i="1" dirty="0" smtClean="0">
                <a:solidFill>
                  <a:schemeClr val="bg1"/>
                </a:solidFill>
              </a:rPr>
              <a:t> et al. (in prep.)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7" name="Picture 4" descr="ABorbitPl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690" y="3425492"/>
            <a:ext cx="3587855" cy="3314228"/>
          </a:xfrm>
          <a:prstGeom prst="rect">
            <a:avLst/>
          </a:prstGeom>
          <a:noFill/>
        </p:spPr>
      </p:pic>
      <p:pic>
        <p:nvPicPr>
          <p:cNvPr id="8" name="Picture 7" descr="v773tau_nirc2_lp_dec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2401" y="1"/>
            <a:ext cx="1418967" cy="14081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63287" y="30419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72022" y="376500"/>
            <a:ext cx="328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93068" y="895044"/>
            <a:ext cx="31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1014</TotalTime>
  <Words>1021</Words>
  <Application>Microsoft Macintosh PowerPoint</Application>
  <PresentationFormat>On-screen Show (4:3)</PresentationFormat>
  <Paragraphs>178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Module</vt:lpstr>
      <vt:lpstr>V773 Tau: a compact quintuple Pre-Main Sequence system?</vt:lpstr>
      <vt:lpstr>High-order multiple systems</vt:lpstr>
      <vt:lpstr>V773 Tau: a PMS quadruple</vt:lpstr>
      <vt:lpstr>V773 Tau: a PMS quadruple</vt:lpstr>
      <vt:lpstr>A-B orbit: first estimate</vt:lpstr>
      <vt:lpstr>Aa-Ab orbit: 3D modeling</vt:lpstr>
      <vt:lpstr>A-B orbit: cont’d monitoring</vt:lpstr>
      <vt:lpstr>A-B orbit: cont’d monitoring</vt:lpstr>
      <vt:lpstr>A-B pair: updated orbit</vt:lpstr>
      <vt:lpstr>A-B pair: updated orbit</vt:lpstr>
      <vt:lpstr>B component: spectroscopy</vt:lpstr>
      <vt:lpstr>B component: spectroscopy</vt:lpstr>
      <vt:lpstr>Putting it all together</vt:lpstr>
      <vt:lpstr>Putting it all together</vt:lpstr>
    </vt:vector>
  </TitlesOfParts>
  <Company>UC Berkeley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VTau: a compact quintuple pre-main sequence system?</dc:title>
  <dc:creator>Gaspard Duchene</dc:creator>
  <cp:lastModifiedBy>Gaspard Duchene</cp:lastModifiedBy>
  <cp:revision>214</cp:revision>
  <dcterms:created xsi:type="dcterms:W3CDTF">2010-10-22T17:53:11Z</dcterms:created>
  <dcterms:modified xsi:type="dcterms:W3CDTF">2010-10-22T17:55:28Z</dcterms:modified>
</cp:coreProperties>
</file>