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5143500" cx="9144000"/>
  <p:notesSz cx="6858000" cy="9144000"/>
  <p:embeddedFontLst>
    <p:embeddedFont>
      <p:font typeface="Roboto"/>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6.xml"/><Relationship Id="rId10" Type="http://schemas.openxmlformats.org/officeDocument/2006/relationships/slide" Target="slides/slide5.xml"/><Relationship Id="rId32" Type="http://schemas.openxmlformats.org/officeDocument/2006/relationships/font" Target="fonts/Roboto-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a78f596fa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a78f596fa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a78f596fa2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a78f596fa2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a78f596fa2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a78f596fa2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a78f596fa2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a78f596fa2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a78f596fa2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a78f596fa2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a78f596fa2_0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a78f596fa2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a78f596fa2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a78f596fa2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a78f596fa2_0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a78f596fa2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a78f596fa2_0_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a78f596fa2_0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a78f596fa2_0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a78f596fa2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a78f596fa2_0_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a78f596fa2_0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a78f596fa2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a78f596fa2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You’re looking at the very foundation of beginnings as far as humans are concerned. </a:t>
            </a:r>
            <a:endParaRPr/>
          </a:p>
          <a:p>
            <a:pPr indent="-298450" lvl="0" marL="457200" rtl="0" algn="l">
              <a:spcBef>
                <a:spcPts val="0"/>
              </a:spcBef>
              <a:spcAft>
                <a:spcPts val="0"/>
              </a:spcAft>
              <a:buSzPts val="1100"/>
              <a:buChar char="-"/>
            </a:pPr>
            <a:r>
              <a:rPr lang="en"/>
              <a:t>Left most pillar is 4 light years long</a:t>
            </a:r>
            <a:endParaRPr/>
          </a:p>
          <a:p>
            <a:pPr indent="-298450" lvl="0" marL="457200" rtl="0" algn="l">
              <a:spcBef>
                <a:spcPts val="0"/>
              </a:spcBef>
              <a:spcAft>
                <a:spcPts val="0"/>
              </a:spcAft>
              <a:buSzPts val="1100"/>
              <a:buChar char="-"/>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a78f596fa2_0_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a78f596fa2_0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a78f596fa2_0_5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a78f596fa2_0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a78f596fa2_0_5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a78f596fa2_0_5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a78f596fa2_0_5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a78f596fa2_0_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a78f596fa2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a78f596fa2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You’re looking at the very foundation of beginnings as far as humans are concerned. </a:t>
            </a:r>
            <a:endParaRPr/>
          </a:p>
          <a:p>
            <a:pPr indent="-298450" lvl="0" marL="457200" rtl="0" algn="l">
              <a:spcBef>
                <a:spcPts val="0"/>
              </a:spcBef>
              <a:spcAft>
                <a:spcPts val="0"/>
              </a:spcAft>
              <a:buSzPts val="1100"/>
              <a:buChar char="-"/>
            </a:pPr>
            <a:r>
              <a:rPr lang="en"/>
              <a:t>Left most pillar is 4 light years long</a:t>
            </a:r>
            <a:endParaRPr/>
          </a:p>
          <a:p>
            <a:pPr indent="-298450" lvl="0" marL="457200" rtl="0" algn="l">
              <a:spcBef>
                <a:spcPts val="0"/>
              </a:spcBef>
              <a:spcAft>
                <a:spcPts val="0"/>
              </a:spcAft>
              <a:buSzPts val="1100"/>
              <a:buChar char="-"/>
            </a:pPr>
            <a:r>
              <a:rPr lang="en"/>
              <a:t>In the constellation of Serpens</a:t>
            </a:r>
            <a:endParaRPr/>
          </a:p>
          <a:p>
            <a:pPr indent="-298450" lvl="0" marL="457200" rtl="0" algn="l">
              <a:spcBef>
                <a:spcPts val="0"/>
              </a:spcBef>
              <a:spcAft>
                <a:spcPts val="0"/>
              </a:spcAft>
              <a:buSzPts val="1100"/>
              <a:buChar char="-"/>
            </a:pPr>
            <a:r>
              <a:rPr lang="en"/>
              <a:t>Deep inside, you have extremely massive, hot stars, creating the glow. They will eventually die</a:t>
            </a:r>
            <a:endParaRPr/>
          </a:p>
          <a:p>
            <a:pPr indent="-298450" lvl="0" marL="457200" rtl="0" algn="l">
              <a:spcBef>
                <a:spcPts val="0"/>
              </a:spcBef>
              <a:spcAft>
                <a:spcPts val="0"/>
              </a:spcAft>
              <a:buSzPts val="1100"/>
              <a:buChar char="-"/>
            </a:pPr>
            <a:r>
              <a:rPr lang="en"/>
              <a:t>The material is recycled back into the Universe.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a78f596fa2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a78f596fa2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a78f596fa2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a78f596fa2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a78f596fa2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a78f596fa2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a78f596fa2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a78f596fa2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a78f596fa2_0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a78f596fa2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a78f596fa2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a78f596fa2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0000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rgbClr val="FFFFFF"/>
              </a:buClr>
              <a:buSzPts val="1800"/>
              <a:buChar char="●"/>
              <a:defRPr sz="1800">
                <a:solidFill>
                  <a:srgbClr val="FFFFFF"/>
                </a:solidFill>
              </a:defRPr>
            </a:lvl1pPr>
            <a:lvl2pPr indent="-317500" lvl="1" marL="914400">
              <a:lnSpc>
                <a:spcPct val="115000"/>
              </a:lnSpc>
              <a:spcBef>
                <a:spcPts val="1600"/>
              </a:spcBef>
              <a:spcAft>
                <a:spcPts val="0"/>
              </a:spcAft>
              <a:buClr>
                <a:srgbClr val="FFFFFF"/>
              </a:buClr>
              <a:buSzPts val="1400"/>
              <a:buChar char="○"/>
              <a:defRPr>
                <a:solidFill>
                  <a:srgbClr val="FFFFFF"/>
                </a:solidFill>
              </a:defRPr>
            </a:lvl2pPr>
            <a:lvl3pPr indent="-317500" lvl="2" marL="1371600">
              <a:lnSpc>
                <a:spcPct val="115000"/>
              </a:lnSpc>
              <a:spcBef>
                <a:spcPts val="1600"/>
              </a:spcBef>
              <a:spcAft>
                <a:spcPts val="0"/>
              </a:spcAft>
              <a:buClr>
                <a:srgbClr val="FFFFFF"/>
              </a:buClr>
              <a:buSzPts val="1400"/>
              <a:buChar char="■"/>
              <a:defRPr>
                <a:solidFill>
                  <a:srgbClr val="FFFFFF"/>
                </a:solidFill>
              </a:defRPr>
            </a:lvl3pPr>
            <a:lvl4pPr indent="-317500" lvl="3" marL="1828800">
              <a:lnSpc>
                <a:spcPct val="115000"/>
              </a:lnSpc>
              <a:spcBef>
                <a:spcPts val="1600"/>
              </a:spcBef>
              <a:spcAft>
                <a:spcPts val="0"/>
              </a:spcAft>
              <a:buClr>
                <a:srgbClr val="FFFFFF"/>
              </a:buClr>
              <a:buSzPts val="1400"/>
              <a:buChar char="●"/>
              <a:defRPr>
                <a:solidFill>
                  <a:srgbClr val="FFFFFF"/>
                </a:solidFill>
              </a:defRPr>
            </a:lvl4pPr>
            <a:lvl5pPr indent="-317500" lvl="4" marL="2286000">
              <a:lnSpc>
                <a:spcPct val="115000"/>
              </a:lnSpc>
              <a:spcBef>
                <a:spcPts val="1600"/>
              </a:spcBef>
              <a:spcAft>
                <a:spcPts val="0"/>
              </a:spcAft>
              <a:buClr>
                <a:srgbClr val="FFFFFF"/>
              </a:buClr>
              <a:buSzPts val="1400"/>
              <a:buChar char="○"/>
              <a:defRPr>
                <a:solidFill>
                  <a:srgbClr val="FFFFFF"/>
                </a:solidFill>
              </a:defRPr>
            </a:lvl5pPr>
            <a:lvl6pPr indent="-317500" lvl="5" marL="2743200">
              <a:lnSpc>
                <a:spcPct val="115000"/>
              </a:lnSpc>
              <a:spcBef>
                <a:spcPts val="1600"/>
              </a:spcBef>
              <a:spcAft>
                <a:spcPts val="0"/>
              </a:spcAft>
              <a:buClr>
                <a:srgbClr val="FFFFFF"/>
              </a:buClr>
              <a:buSzPts val="1400"/>
              <a:buChar char="■"/>
              <a:defRPr>
                <a:solidFill>
                  <a:srgbClr val="FFFFFF"/>
                </a:solidFill>
              </a:defRPr>
            </a:lvl6pPr>
            <a:lvl7pPr indent="-317500" lvl="6" marL="3200400">
              <a:lnSpc>
                <a:spcPct val="115000"/>
              </a:lnSpc>
              <a:spcBef>
                <a:spcPts val="1600"/>
              </a:spcBef>
              <a:spcAft>
                <a:spcPts val="0"/>
              </a:spcAft>
              <a:buClr>
                <a:srgbClr val="FFFFFF"/>
              </a:buClr>
              <a:buSzPts val="1400"/>
              <a:buChar char="●"/>
              <a:defRPr>
                <a:solidFill>
                  <a:srgbClr val="FFFFFF"/>
                </a:solidFill>
              </a:defRPr>
            </a:lvl7pPr>
            <a:lvl8pPr indent="-317500" lvl="7" marL="3657600">
              <a:lnSpc>
                <a:spcPct val="115000"/>
              </a:lnSpc>
              <a:spcBef>
                <a:spcPts val="1600"/>
              </a:spcBef>
              <a:spcAft>
                <a:spcPts val="0"/>
              </a:spcAft>
              <a:buClr>
                <a:srgbClr val="FFFFFF"/>
              </a:buClr>
              <a:buSzPts val="1400"/>
              <a:buChar char="○"/>
              <a:defRPr>
                <a:solidFill>
                  <a:srgbClr val="FFFFFF"/>
                </a:solidFill>
              </a:defRPr>
            </a:lvl8pPr>
            <a:lvl9pPr indent="-317500" lvl="8" marL="4114800">
              <a:lnSpc>
                <a:spcPct val="115000"/>
              </a:lnSpc>
              <a:spcBef>
                <a:spcPts val="1600"/>
              </a:spcBef>
              <a:spcAft>
                <a:spcPts val="1600"/>
              </a:spcAft>
              <a:buClr>
                <a:srgbClr val="FFFFFF"/>
              </a:buClr>
              <a:buSzPts val="1400"/>
              <a:buChar char="■"/>
              <a:defRPr>
                <a:solidFill>
                  <a:srgbClr val="FFFFFF"/>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jpg"/><Relationship Id="rId4" Type="http://schemas.openxmlformats.org/officeDocument/2006/relationships/image" Target="../media/image10.png"/><Relationship Id="rId5"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jp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8.jpg"/><Relationship Id="rId5" Type="http://schemas.openxmlformats.org/officeDocument/2006/relationships/image" Target="../media/image21.png"/><Relationship Id="rId6" Type="http://schemas.openxmlformats.org/officeDocument/2006/relationships/image" Target="../media/image24.png"/><Relationship Id="rId7" Type="http://schemas.openxmlformats.org/officeDocument/2006/relationships/image" Target="../media/image34.png"/><Relationship Id="rId8"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1.jp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5.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tinyurl.com/pilawaFinalFeedback"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jpg"/><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3.gif"/><Relationship Id="rId4" Type="http://schemas.openxmlformats.org/officeDocument/2006/relationships/image" Target="../media/image11.png"/><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94250" y="101725"/>
            <a:ext cx="8520600" cy="1062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FINAL SECTION!</a:t>
            </a:r>
            <a:endParaRPr/>
          </a:p>
        </p:txBody>
      </p:sp>
      <p:pic>
        <p:nvPicPr>
          <p:cNvPr id="55" name="Google Shape;55;p13"/>
          <p:cNvPicPr preferRelativeResize="0"/>
          <p:nvPr/>
        </p:nvPicPr>
        <p:blipFill>
          <a:blip r:embed="rId3">
            <a:alphaModFix/>
          </a:blip>
          <a:stretch>
            <a:fillRect/>
          </a:stretch>
        </p:blipFill>
        <p:spPr>
          <a:xfrm>
            <a:off x="831313" y="1228075"/>
            <a:ext cx="3680964" cy="3673774"/>
          </a:xfrm>
          <a:prstGeom prst="rect">
            <a:avLst/>
          </a:prstGeom>
          <a:noFill/>
          <a:ln>
            <a:noFill/>
          </a:ln>
        </p:spPr>
      </p:pic>
      <p:sp>
        <p:nvSpPr>
          <p:cNvPr id="56" name="Google Shape;56;p13"/>
          <p:cNvSpPr txBox="1"/>
          <p:nvPr>
            <p:ph type="ctrTitle"/>
          </p:nvPr>
        </p:nvSpPr>
        <p:spPr>
          <a:xfrm>
            <a:off x="4800050" y="3268325"/>
            <a:ext cx="3814800" cy="1062900"/>
          </a:xfrm>
          <a:prstGeom prst="rect">
            <a:avLst/>
          </a:prstGeom>
        </p:spPr>
        <p:txBody>
          <a:bodyPr anchorCtr="0" anchor="b" bIns="91425" lIns="91425" spcFirstLastPara="1" rIns="91425" wrap="square" tIns="91425">
            <a:noAutofit/>
          </a:bodyPr>
          <a:lstStyle/>
          <a:p>
            <a:pPr indent="-412750" lvl="0" marL="457200" rtl="0" algn="l">
              <a:spcBef>
                <a:spcPts val="0"/>
              </a:spcBef>
              <a:spcAft>
                <a:spcPts val="0"/>
              </a:spcAft>
              <a:buSzPts val="2900"/>
              <a:buAutoNum type="arabicPeriod"/>
            </a:pPr>
            <a:r>
              <a:rPr lang="en" sz="2900"/>
              <a:t>l</a:t>
            </a:r>
            <a:r>
              <a:rPr lang="en" sz="2900"/>
              <a:t>ast APOD</a:t>
            </a:r>
            <a:endParaRPr sz="2900"/>
          </a:p>
          <a:p>
            <a:pPr indent="-412750" lvl="0" marL="457200" rtl="0" algn="l">
              <a:spcBef>
                <a:spcPts val="0"/>
              </a:spcBef>
              <a:spcAft>
                <a:spcPts val="0"/>
              </a:spcAft>
              <a:buSzPts val="2900"/>
              <a:buAutoNum type="arabicPeriod"/>
            </a:pPr>
            <a:r>
              <a:rPr lang="en" sz="2900"/>
              <a:t>whirlwind tour of C10</a:t>
            </a:r>
            <a:endParaRPr sz="2900"/>
          </a:p>
          <a:p>
            <a:pPr indent="-412750" lvl="0" marL="457200" rtl="0" algn="l">
              <a:spcBef>
                <a:spcPts val="0"/>
              </a:spcBef>
              <a:spcAft>
                <a:spcPts val="0"/>
              </a:spcAft>
              <a:buSzPts val="2900"/>
              <a:buAutoNum type="arabicPeriod"/>
            </a:pPr>
            <a:r>
              <a:rPr lang="en" sz="2900"/>
              <a:t>final remarks, logistics and that’s a wrap!</a:t>
            </a:r>
            <a:endParaRPr sz="29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2" name="Shape 122"/>
        <p:cNvGrpSpPr/>
        <p:nvPr/>
      </p:nvGrpSpPr>
      <p:grpSpPr>
        <a:xfrm>
          <a:off x="0" y="0"/>
          <a:ext cx="0" cy="0"/>
          <a:chOff x="0" y="0"/>
          <a:chExt cx="0" cy="0"/>
        </a:xfrm>
      </p:grpSpPr>
      <p:pic>
        <p:nvPicPr>
          <p:cNvPr id="123" name="Google Shape;123;p22"/>
          <p:cNvPicPr preferRelativeResize="0"/>
          <p:nvPr/>
        </p:nvPicPr>
        <p:blipFill>
          <a:blip r:embed="rId3">
            <a:alphaModFix/>
          </a:blip>
          <a:stretch>
            <a:fillRect/>
          </a:stretch>
        </p:blipFill>
        <p:spPr>
          <a:xfrm>
            <a:off x="-3775" y="672975"/>
            <a:ext cx="3604800" cy="3439350"/>
          </a:xfrm>
          <a:prstGeom prst="rect">
            <a:avLst/>
          </a:prstGeom>
          <a:noFill/>
          <a:ln>
            <a:noFill/>
          </a:ln>
        </p:spPr>
      </p:pic>
      <p:sp>
        <p:nvSpPr>
          <p:cNvPr id="124" name="Google Shape;124;p22"/>
          <p:cNvSpPr txBox="1"/>
          <p:nvPr/>
        </p:nvSpPr>
        <p:spPr>
          <a:xfrm>
            <a:off x="377225" y="3865825"/>
            <a:ext cx="2879100" cy="60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800">
                <a:solidFill>
                  <a:srgbClr val="FFFFFF"/>
                </a:solidFill>
                <a:latin typeface="Roboto"/>
                <a:ea typeface="Roboto"/>
                <a:cs typeface="Roboto"/>
                <a:sym typeface="Roboto"/>
              </a:rPr>
              <a:t>STARS</a:t>
            </a:r>
            <a:endParaRPr b="1" sz="6800">
              <a:solidFill>
                <a:srgbClr val="FFFFFF"/>
              </a:solidFill>
              <a:latin typeface="Roboto"/>
              <a:ea typeface="Roboto"/>
              <a:cs typeface="Roboto"/>
              <a:sym typeface="Roboto"/>
            </a:endParaRPr>
          </a:p>
        </p:txBody>
      </p:sp>
      <p:sp>
        <p:nvSpPr>
          <p:cNvPr id="125" name="Google Shape;125;p22"/>
          <p:cNvSpPr txBox="1"/>
          <p:nvPr/>
        </p:nvSpPr>
        <p:spPr>
          <a:xfrm>
            <a:off x="3591925" y="278575"/>
            <a:ext cx="2102700" cy="1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FFFF"/>
                </a:solidFill>
                <a:latin typeface="Roboto"/>
                <a:ea typeface="Roboto"/>
                <a:cs typeface="Roboto"/>
                <a:sym typeface="Roboto"/>
              </a:rPr>
              <a:t>two parts:</a:t>
            </a:r>
            <a:endParaRPr b="1" sz="3000">
              <a:solidFill>
                <a:srgbClr val="FFFFFF"/>
              </a:solidFill>
              <a:latin typeface="Roboto"/>
              <a:ea typeface="Roboto"/>
              <a:cs typeface="Roboto"/>
              <a:sym typeface="Roboto"/>
            </a:endParaRPr>
          </a:p>
        </p:txBody>
      </p:sp>
      <p:sp>
        <p:nvSpPr>
          <p:cNvPr id="126" name="Google Shape;126;p22"/>
          <p:cNvSpPr txBox="1"/>
          <p:nvPr/>
        </p:nvSpPr>
        <p:spPr>
          <a:xfrm>
            <a:off x="3591925" y="2550750"/>
            <a:ext cx="2946300" cy="1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00FFFF"/>
                </a:solidFill>
                <a:latin typeface="Roboto"/>
                <a:ea typeface="Roboto"/>
                <a:cs typeface="Roboto"/>
                <a:sym typeface="Roboto"/>
              </a:rPr>
              <a:t>cooler </a:t>
            </a:r>
            <a:endParaRPr b="1" sz="3000">
              <a:solidFill>
                <a:srgbClr val="00FFFF"/>
              </a:solidFill>
              <a:latin typeface="Roboto"/>
              <a:ea typeface="Roboto"/>
              <a:cs typeface="Roboto"/>
              <a:sym typeface="Roboto"/>
            </a:endParaRPr>
          </a:p>
          <a:p>
            <a:pPr indent="0" lvl="0" marL="0" rtl="0" algn="l">
              <a:spcBef>
                <a:spcPts val="0"/>
              </a:spcBef>
              <a:spcAft>
                <a:spcPts val="0"/>
              </a:spcAft>
              <a:buNone/>
            </a:pPr>
            <a:r>
              <a:rPr b="1" lang="en" sz="3000">
                <a:solidFill>
                  <a:srgbClr val="00FFFF"/>
                </a:solidFill>
                <a:latin typeface="Roboto"/>
                <a:ea typeface="Roboto"/>
                <a:cs typeface="Roboto"/>
                <a:sym typeface="Roboto"/>
              </a:rPr>
              <a:t>outer </a:t>
            </a:r>
            <a:endParaRPr b="1" sz="3000">
              <a:solidFill>
                <a:srgbClr val="00FFFF"/>
              </a:solidFill>
              <a:latin typeface="Roboto"/>
              <a:ea typeface="Roboto"/>
              <a:cs typeface="Roboto"/>
              <a:sym typeface="Roboto"/>
            </a:endParaRPr>
          </a:p>
          <a:p>
            <a:pPr indent="0" lvl="0" marL="0" rtl="0" algn="l">
              <a:spcBef>
                <a:spcPts val="0"/>
              </a:spcBef>
              <a:spcAft>
                <a:spcPts val="0"/>
              </a:spcAft>
              <a:buNone/>
            </a:pPr>
            <a:r>
              <a:rPr b="1" lang="en" sz="3000">
                <a:solidFill>
                  <a:srgbClr val="00FFFF"/>
                </a:solidFill>
                <a:latin typeface="Roboto"/>
                <a:ea typeface="Roboto"/>
                <a:cs typeface="Roboto"/>
                <a:sym typeface="Roboto"/>
              </a:rPr>
              <a:t>layers</a:t>
            </a:r>
            <a:endParaRPr b="1" sz="3000">
              <a:solidFill>
                <a:srgbClr val="00FFFF"/>
              </a:solidFill>
              <a:latin typeface="Roboto"/>
              <a:ea typeface="Roboto"/>
              <a:cs typeface="Roboto"/>
              <a:sym typeface="Roboto"/>
            </a:endParaRPr>
          </a:p>
        </p:txBody>
      </p:sp>
      <p:sp>
        <p:nvSpPr>
          <p:cNvPr id="127" name="Google Shape;127;p22"/>
          <p:cNvSpPr txBox="1"/>
          <p:nvPr/>
        </p:nvSpPr>
        <p:spPr>
          <a:xfrm>
            <a:off x="3591925" y="1080375"/>
            <a:ext cx="2102700" cy="1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0000"/>
                </a:solidFill>
                <a:latin typeface="Roboto"/>
                <a:ea typeface="Roboto"/>
                <a:cs typeface="Roboto"/>
                <a:sym typeface="Roboto"/>
              </a:rPr>
              <a:t>hot inner layers</a:t>
            </a:r>
            <a:endParaRPr b="1" sz="3000">
              <a:solidFill>
                <a:srgbClr val="FF0000"/>
              </a:solidFill>
              <a:latin typeface="Roboto"/>
              <a:ea typeface="Roboto"/>
              <a:cs typeface="Roboto"/>
              <a:sym typeface="Roboto"/>
            </a:endParaRPr>
          </a:p>
        </p:txBody>
      </p:sp>
      <p:cxnSp>
        <p:nvCxnSpPr>
          <p:cNvPr id="128" name="Google Shape;128;p22"/>
          <p:cNvCxnSpPr/>
          <p:nvPr/>
        </p:nvCxnSpPr>
        <p:spPr>
          <a:xfrm>
            <a:off x="5315875" y="1655275"/>
            <a:ext cx="697200" cy="0"/>
          </a:xfrm>
          <a:prstGeom prst="straightConnector1">
            <a:avLst/>
          </a:prstGeom>
          <a:noFill/>
          <a:ln cap="flat" cmpd="sng" w="28575">
            <a:solidFill>
              <a:srgbClr val="FFFFFF"/>
            </a:solidFill>
            <a:prstDash val="solid"/>
            <a:round/>
            <a:headEnd len="med" w="med" type="none"/>
            <a:tailEnd len="med" w="med" type="triangle"/>
          </a:ln>
        </p:spPr>
      </p:cxnSp>
      <p:cxnSp>
        <p:nvCxnSpPr>
          <p:cNvPr id="129" name="Google Shape;129;p22"/>
          <p:cNvCxnSpPr/>
          <p:nvPr/>
        </p:nvCxnSpPr>
        <p:spPr>
          <a:xfrm>
            <a:off x="5315875" y="3229050"/>
            <a:ext cx="678900" cy="0"/>
          </a:xfrm>
          <a:prstGeom prst="straightConnector1">
            <a:avLst/>
          </a:prstGeom>
          <a:noFill/>
          <a:ln cap="flat" cmpd="sng" w="28575">
            <a:solidFill>
              <a:srgbClr val="FFFFFF"/>
            </a:solidFill>
            <a:prstDash val="solid"/>
            <a:round/>
            <a:headEnd len="med" w="med" type="none"/>
            <a:tailEnd len="med" w="med" type="triangle"/>
          </a:ln>
        </p:spPr>
      </p:cxnSp>
      <p:grpSp>
        <p:nvGrpSpPr>
          <p:cNvPr id="130" name="Google Shape;130;p22"/>
          <p:cNvGrpSpPr/>
          <p:nvPr/>
        </p:nvGrpSpPr>
        <p:grpSpPr>
          <a:xfrm>
            <a:off x="6112500" y="911725"/>
            <a:ext cx="2879100" cy="3240567"/>
            <a:chOff x="6264900" y="759325"/>
            <a:chExt cx="2879100" cy="3240567"/>
          </a:xfrm>
        </p:grpSpPr>
        <p:pic>
          <p:nvPicPr>
            <p:cNvPr id="131" name="Google Shape;131;p22"/>
            <p:cNvPicPr preferRelativeResize="0"/>
            <p:nvPr/>
          </p:nvPicPr>
          <p:blipFill>
            <a:blip r:embed="rId4">
              <a:alphaModFix/>
            </a:blip>
            <a:stretch>
              <a:fillRect/>
            </a:stretch>
          </p:blipFill>
          <p:spPr>
            <a:xfrm>
              <a:off x="6264900" y="759325"/>
              <a:ext cx="2879100" cy="3240567"/>
            </a:xfrm>
            <a:prstGeom prst="rect">
              <a:avLst/>
            </a:prstGeom>
            <a:noFill/>
            <a:ln cap="flat" cmpd="sng" w="9525">
              <a:solidFill>
                <a:srgbClr val="FFFFFF"/>
              </a:solidFill>
              <a:prstDash val="solid"/>
              <a:round/>
              <a:headEnd len="sm" w="sm" type="none"/>
              <a:tailEnd len="sm" w="sm" type="none"/>
            </a:ln>
          </p:spPr>
        </p:pic>
        <p:pic>
          <p:nvPicPr>
            <p:cNvPr id="132" name="Google Shape;132;p22"/>
            <p:cNvPicPr preferRelativeResize="0"/>
            <p:nvPr/>
          </p:nvPicPr>
          <p:blipFill rotWithShape="1">
            <a:blip r:embed="rId5">
              <a:alphaModFix/>
            </a:blip>
            <a:srcRect b="3548" l="3221" r="1477" t="3548"/>
            <a:stretch/>
          </p:blipFill>
          <p:spPr>
            <a:xfrm>
              <a:off x="6381750" y="3186100"/>
              <a:ext cx="2630025" cy="469025"/>
            </a:xfrm>
            <a:prstGeom prst="rect">
              <a:avLst/>
            </a:prstGeom>
            <a:noFill/>
            <a:ln cap="flat" cmpd="sng" w="19050">
              <a:solidFill>
                <a:srgbClr val="FFFFFF"/>
              </a:solidFill>
              <a:prstDash val="solid"/>
              <a:round/>
              <a:headEnd len="sm" w="sm" type="none"/>
              <a:tailEnd len="sm" w="sm" type="none"/>
            </a:ln>
          </p:spPr>
        </p:pic>
      </p:grpSp>
      <p:cxnSp>
        <p:nvCxnSpPr>
          <p:cNvPr id="133" name="Google Shape;133;p22"/>
          <p:cNvCxnSpPr/>
          <p:nvPr/>
        </p:nvCxnSpPr>
        <p:spPr>
          <a:xfrm>
            <a:off x="1774025" y="462175"/>
            <a:ext cx="0" cy="380400"/>
          </a:xfrm>
          <a:prstGeom prst="straightConnector1">
            <a:avLst/>
          </a:prstGeom>
          <a:noFill/>
          <a:ln cap="flat" cmpd="sng" w="28575">
            <a:solidFill>
              <a:srgbClr val="FFFFFF"/>
            </a:solidFill>
            <a:prstDash val="solid"/>
            <a:round/>
            <a:headEnd len="med" w="med" type="none"/>
            <a:tailEnd len="med" w="med" type="triangle"/>
          </a:ln>
        </p:spPr>
      </p:cxnSp>
      <p:sp>
        <p:nvSpPr>
          <p:cNvPr id="134" name="Google Shape;134;p22"/>
          <p:cNvSpPr txBox="1"/>
          <p:nvPr/>
        </p:nvSpPr>
        <p:spPr>
          <a:xfrm>
            <a:off x="1387751" y="101622"/>
            <a:ext cx="18027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gravity</a:t>
            </a:r>
            <a:endParaRPr b="1">
              <a:solidFill>
                <a:srgbClr val="FFFFFF"/>
              </a:solidFill>
              <a:latin typeface="Roboto"/>
              <a:ea typeface="Roboto"/>
              <a:cs typeface="Roboto"/>
              <a:sym typeface="Roboto"/>
            </a:endParaRPr>
          </a:p>
        </p:txBody>
      </p:sp>
      <p:cxnSp>
        <p:nvCxnSpPr>
          <p:cNvPr id="135" name="Google Shape;135;p22"/>
          <p:cNvCxnSpPr/>
          <p:nvPr/>
        </p:nvCxnSpPr>
        <p:spPr>
          <a:xfrm rot="10800000">
            <a:off x="1774025" y="1024900"/>
            <a:ext cx="0" cy="376500"/>
          </a:xfrm>
          <a:prstGeom prst="straightConnector1">
            <a:avLst/>
          </a:prstGeom>
          <a:noFill/>
          <a:ln cap="flat" cmpd="sng" w="28575">
            <a:solidFill>
              <a:srgbClr val="FFFFFF"/>
            </a:solidFill>
            <a:prstDash val="solid"/>
            <a:round/>
            <a:headEnd len="med" w="med" type="none"/>
            <a:tailEnd len="med" w="med" type="triangle"/>
          </a:ln>
        </p:spPr>
      </p:cxnSp>
      <p:sp>
        <p:nvSpPr>
          <p:cNvPr id="136" name="Google Shape;136;p22"/>
          <p:cNvSpPr txBox="1"/>
          <p:nvPr/>
        </p:nvSpPr>
        <p:spPr>
          <a:xfrm>
            <a:off x="1387751" y="1355122"/>
            <a:ext cx="18027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pressure</a:t>
            </a:r>
            <a:endParaRPr b="1">
              <a:solidFill>
                <a:srgbClr val="FFFFFF"/>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000"/>
                                        <p:tgtEl>
                                          <p:spTgt spid="133"/>
                                        </p:tgtEl>
                                      </p:cBhvr>
                                    </p:animEffect>
                                  </p:childTnLst>
                                </p:cTn>
                              </p:par>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000"/>
                                        <p:tgtEl>
                                          <p:spTgt spid="134"/>
                                        </p:tgtEl>
                                      </p:cBhvr>
                                    </p:animEffect>
                                  </p:childTnLst>
                                </p:cTn>
                              </p:par>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par>
                                <p:cTn fill="hold" nodeType="with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par>
                                <p:cTn fill="hold" nodeType="with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000"/>
                                        <p:tgtEl>
                                          <p:spTgt spid="126"/>
                                        </p:tgtEl>
                                      </p:cBhvr>
                                    </p:animEffect>
                                  </p:childTnLst>
                                </p:cTn>
                              </p:par>
                              <p:par>
                                <p:cTn fill="hold" nodeType="with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par>
                                <p:cTn fill="hold" nodeType="with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par>
                                <p:cTn fill="hold" nodeType="with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0" name="Shape 140"/>
        <p:cNvGrpSpPr/>
        <p:nvPr/>
      </p:nvGrpSpPr>
      <p:grpSpPr>
        <a:xfrm>
          <a:off x="0" y="0"/>
          <a:ext cx="0" cy="0"/>
          <a:chOff x="0" y="0"/>
          <a:chExt cx="0" cy="0"/>
        </a:xfrm>
      </p:grpSpPr>
      <p:pic>
        <p:nvPicPr>
          <p:cNvPr id="141" name="Google Shape;141;p23"/>
          <p:cNvPicPr preferRelativeResize="0"/>
          <p:nvPr/>
        </p:nvPicPr>
        <p:blipFill>
          <a:blip r:embed="rId3">
            <a:alphaModFix/>
          </a:blip>
          <a:stretch>
            <a:fillRect/>
          </a:stretch>
        </p:blipFill>
        <p:spPr>
          <a:xfrm>
            <a:off x="-3775" y="672975"/>
            <a:ext cx="3604800" cy="3439350"/>
          </a:xfrm>
          <a:prstGeom prst="rect">
            <a:avLst/>
          </a:prstGeom>
          <a:noFill/>
          <a:ln>
            <a:noFill/>
          </a:ln>
        </p:spPr>
      </p:pic>
      <p:sp>
        <p:nvSpPr>
          <p:cNvPr id="142" name="Google Shape;142;p23"/>
          <p:cNvSpPr txBox="1"/>
          <p:nvPr/>
        </p:nvSpPr>
        <p:spPr>
          <a:xfrm>
            <a:off x="377225" y="3865825"/>
            <a:ext cx="2879100" cy="60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800">
                <a:solidFill>
                  <a:srgbClr val="FFFFFF"/>
                </a:solidFill>
                <a:latin typeface="Roboto"/>
                <a:ea typeface="Roboto"/>
                <a:cs typeface="Roboto"/>
                <a:sym typeface="Roboto"/>
              </a:rPr>
              <a:t>STARS</a:t>
            </a:r>
            <a:endParaRPr b="1" sz="6800">
              <a:solidFill>
                <a:srgbClr val="FFFFFF"/>
              </a:solidFill>
              <a:latin typeface="Roboto"/>
              <a:ea typeface="Roboto"/>
              <a:cs typeface="Roboto"/>
              <a:sym typeface="Roboto"/>
            </a:endParaRPr>
          </a:p>
        </p:txBody>
      </p:sp>
      <p:sp>
        <p:nvSpPr>
          <p:cNvPr id="143" name="Google Shape;143;p23"/>
          <p:cNvSpPr txBox="1"/>
          <p:nvPr/>
        </p:nvSpPr>
        <p:spPr>
          <a:xfrm>
            <a:off x="2276150" y="160325"/>
            <a:ext cx="8040600" cy="1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FFFF"/>
                </a:solidFill>
                <a:latin typeface="Roboto"/>
                <a:ea typeface="Roboto"/>
                <a:cs typeface="Roboto"/>
                <a:sym typeface="Roboto"/>
              </a:rPr>
              <a:t>star = blackbody + absorption features</a:t>
            </a:r>
            <a:endParaRPr b="1" sz="3000">
              <a:solidFill>
                <a:srgbClr val="FFFFFF"/>
              </a:solidFill>
              <a:latin typeface="Roboto"/>
              <a:ea typeface="Roboto"/>
              <a:cs typeface="Roboto"/>
              <a:sym typeface="Roboto"/>
            </a:endParaRPr>
          </a:p>
        </p:txBody>
      </p:sp>
      <p:pic>
        <p:nvPicPr>
          <p:cNvPr id="144" name="Google Shape;144;p23"/>
          <p:cNvPicPr preferRelativeResize="0"/>
          <p:nvPr/>
        </p:nvPicPr>
        <p:blipFill>
          <a:blip r:embed="rId4">
            <a:alphaModFix/>
          </a:blip>
          <a:stretch>
            <a:fillRect/>
          </a:stretch>
        </p:blipFill>
        <p:spPr>
          <a:xfrm>
            <a:off x="3533349" y="1135752"/>
            <a:ext cx="2522601" cy="2263310"/>
          </a:xfrm>
          <a:prstGeom prst="rect">
            <a:avLst/>
          </a:prstGeom>
          <a:noFill/>
          <a:ln>
            <a:noFill/>
          </a:ln>
        </p:spPr>
      </p:pic>
      <p:cxnSp>
        <p:nvCxnSpPr>
          <p:cNvPr id="145" name="Google Shape;145;p23"/>
          <p:cNvCxnSpPr/>
          <p:nvPr/>
        </p:nvCxnSpPr>
        <p:spPr>
          <a:xfrm>
            <a:off x="3897529" y="3134514"/>
            <a:ext cx="1997400" cy="0"/>
          </a:xfrm>
          <a:prstGeom prst="straightConnector1">
            <a:avLst/>
          </a:prstGeom>
          <a:noFill/>
          <a:ln cap="flat" cmpd="sng" w="28575">
            <a:solidFill>
              <a:srgbClr val="FFFFFF"/>
            </a:solidFill>
            <a:prstDash val="solid"/>
            <a:round/>
            <a:headEnd len="med" w="med" type="none"/>
            <a:tailEnd len="med" w="med" type="none"/>
          </a:ln>
        </p:spPr>
      </p:cxnSp>
      <p:cxnSp>
        <p:nvCxnSpPr>
          <p:cNvPr id="146" name="Google Shape;146;p23"/>
          <p:cNvCxnSpPr/>
          <p:nvPr/>
        </p:nvCxnSpPr>
        <p:spPr>
          <a:xfrm rot="10800000">
            <a:off x="3897529" y="1207314"/>
            <a:ext cx="0" cy="1927200"/>
          </a:xfrm>
          <a:prstGeom prst="straightConnector1">
            <a:avLst/>
          </a:prstGeom>
          <a:noFill/>
          <a:ln cap="flat" cmpd="sng" w="28575">
            <a:solidFill>
              <a:srgbClr val="FFFFFF"/>
            </a:solidFill>
            <a:prstDash val="solid"/>
            <a:round/>
            <a:headEnd len="med" w="med" type="none"/>
            <a:tailEnd len="med" w="med" type="none"/>
          </a:ln>
        </p:spPr>
      </p:cxnSp>
      <p:sp>
        <p:nvSpPr>
          <p:cNvPr id="147" name="Google Shape;147;p23"/>
          <p:cNvSpPr txBox="1"/>
          <p:nvPr/>
        </p:nvSpPr>
        <p:spPr>
          <a:xfrm>
            <a:off x="3893251" y="3210072"/>
            <a:ext cx="18027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wavelength</a:t>
            </a:r>
            <a:endParaRPr b="1">
              <a:solidFill>
                <a:srgbClr val="FFFFFF"/>
              </a:solidFill>
              <a:latin typeface="Roboto"/>
              <a:ea typeface="Roboto"/>
              <a:cs typeface="Roboto"/>
              <a:sym typeface="Roboto"/>
            </a:endParaRPr>
          </a:p>
        </p:txBody>
      </p:sp>
      <p:sp>
        <p:nvSpPr>
          <p:cNvPr id="148" name="Google Shape;148;p23"/>
          <p:cNvSpPr txBox="1"/>
          <p:nvPr/>
        </p:nvSpPr>
        <p:spPr>
          <a:xfrm rot="-5400000">
            <a:off x="2731900" y="1654391"/>
            <a:ext cx="1750800" cy="44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intensity</a:t>
            </a:r>
            <a:endParaRPr b="1">
              <a:solidFill>
                <a:srgbClr val="FFFFFF"/>
              </a:solidFill>
              <a:latin typeface="Roboto"/>
              <a:ea typeface="Roboto"/>
              <a:cs typeface="Roboto"/>
              <a:sym typeface="Roboto"/>
            </a:endParaRPr>
          </a:p>
        </p:txBody>
      </p:sp>
      <p:sp>
        <p:nvSpPr>
          <p:cNvPr id="149" name="Google Shape;149;p23"/>
          <p:cNvSpPr txBox="1"/>
          <p:nvPr/>
        </p:nvSpPr>
        <p:spPr>
          <a:xfrm>
            <a:off x="5730775" y="1106875"/>
            <a:ext cx="4028700" cy="34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solidFill>
                  <a:srgbClr val="FFFFFF"/>
                </a:solidFill>
                <a:latin typeface="Roboto"/>
                <a:ea typeface="Roboto"/>
                <a:cs typeface="Roboto"/>
                <a:sym typeface="Roboto"/>
              </a:rPr>
              <a:t>λ</a:t>
            </a:r>
            <a:r>
              <a:rPr b="1" baseline="-25000" lang="en" sz="2900">
                <a:solidFill>
                  <a:srgbClr val="FFFFFF"/>
                </a:solidFill>
                <a:latin typeface="Roboto"/>
                <a:ea typeface="Roboto"/>
                <a:cs typeface="Roboto"/>
                <a:sym typeface="Roboto"/>
              </a:rPr>
              <a:t>peak</a:t>
            </a:r>
            <a:r>
              <a:rPr b="1" lang="en" sz="2900">
                <a:solidFill>
                  <a:srgbClr val="FFFFFF"/>
                </a:solidFill>
                <a:latin typeface="Roboto"/>
                <a:ea typeface="Roboto"/>
                <a:cs typeface="Roboto"/>
                <a:sym typeface="Roboto"/>
              </a:rPr>
              <a:t>T = (constant).</a:t>
            </a:r>
            <a:endParaRPr b="1" sz="2900">
              <a:solidFill>
                <a:srgbClr val="FFFFFF"/>
              </a:solidFill>
              <a:latin typeface="Roboto"/>
              <a:ea typeface="Roboto"/>
              <a:cs typeface="Roboto"/>
              <a:sym typeface="Roboto"/>
            </a:endParaRPr>
          </a:p>
        </p:txBody>
      </p:sp>
      <p:sp>
        <p:nvSpPr>
          <p:cNvPr id="150" name="Google Shape;150;p23"/>
          <p:cNvSpPr txBox="1"/>
          <p:nvPr/>
        </p:nvSpPr>
        <p:spPr>
          <a:xfrm>
            <a:off x="6208350" y="1988375"/>
            <a:ext cx="2447700" cy="108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solidFill>
                  <a:srgbClr val="FFFFFF"/>
                </a:solidFill>
                <a:latin typeface="Roboto"/>
                <a:ea typeface="Roboto"/>
                <a:cs typeface="Roboto"/>
                <a:sym typeface="Roboto"/>
              </a:rPr>
              <a:t>L = 4πR</a:t>
            </a:r>
            <a:r>
              <a:rPr b="1" baseline="30000" lang="en" sz="2900">
                <a:solidFill>
                  <a:srgbClr val="FFFFFF"/>
                </a:solidFill>
                <a:latin typeface="Roboto"/>
                <a:ea typeface="Roboto"/>
                <a:cs typeface="Roboto"/>
                <a:sym typeface="Roboto"/>
              </a:rPr>
              <a:t>2</a:t>
            </a:r>
            <a:r>
              <a:rPr b="1" lang="en" sz="2900">
                <a:solidFill>
                  <a:srgbClr val="FFFFFF"/>
                </a:solidFill>
                <a:latin typeface="Roboto"/>
                <a:ea typeface="Roboto"/>
                <a:cs typeface="Roboto"/>
                <a:sym typeface="Roboto"/>
              </a:rPr>
              <a:t>σT</a:t>
            </a:r>
            <a:r>
              <a:rPr b="1" baseline="30000" lang="en" sz="2900">
                <a:solidFill>
                  <a:srgbClr val="FFFFFF"/>
                </a:solidFill>
                <a:latin typeface="Roboto"/>
                <a:ea typeface="Roboto"/>
                <a:cs typeface="Roboto"/>
                <a:sym typeface="Roboto"/>
              </a:rPr>
              <a:t>4</a:t>
            </a:r>
            <a:endParaRPr b="1" baseline="30000" sz="2900">
              <a:solidFill>
                <a:srgbClr val="FFFFFF"/>
              </a:solidFill>
              <a:latin typeface="Roboto"/>
              <a:ea typeface="Roboto"/>
              <a:cs typeface="Roboto"/>
              <a:sym typeface="Roboto"/>
            </a:endParaRPr>
          </a:p>
          <a:p>
            <a:pPr indent="0" lvl="0" marL="0" rtl="0" algn="l">
              <a:spcBef>
                <a:spcPts val="0"/>
              </a:spcBef>
              <a:spcAft>
                <a:spcPts val="0"/>
              </a:spcAft>
              <a:buNone/>
            </a:pPr>
            <a:r>
              <a:t/>
            </a:r>
            <a:endParaRPr b="1" sz="2900">
              <a:solidFill>
                <a:srgbClr val="FFFFFF"/>
              </a:solidFill>
              <a:latin typeface="Roboto"/>
              <a:ea typeface="Roboto"/>
              <a:cs typeface="Roboto"/>
              <a:sym typeface="Roboto"/>
            </a:endParaRPr>
          </a:p>
        </p:txBody>
      </p:sp>
      <p:sp>
        <p:nvSpPr>
          <p:cNvPr id="151" name="Google Shape;151;p23"/>
          <p:cNvSpPr txBox="1"/>
          <p:nvPr/>
        </p:nvSpPr>
        <p:spPr>
          <a:xfrm>
            <a:off x="6208350" y="2877200"/>
            <a:ext cx="2447700" cy="108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900">
                <a:solidFill>
                  <a:srgbClr val="FFFFFF"/>
                </a:solidFill>
                <a:latin typeface="Roboto"/>
                <a:ea typeface="Roboto"/>
                <a:cs typeface="Roboto"/>
                <a:sym typeface="Roboto"/>
              </a:rPr>
              <a:t>b = L/(4πd</a:t>
            </a:r>
            <a:r>
              <a:rPr b="1" baseline="30000" lang="en" sz="2900">
                <a:solidFill>
                  <a:srgbClr val="FFFFFF"/>
                </a:solidFill>
                <a:latin typeface="Roboto"/>
                <a:ea typeface="Roboto"/>
                <a:cs typeface="Roboto"/>
                <a:sym typeface="Roboto"/>
              </a:rPr>
              <a:t>2</a:t>
            </a:r>
            <a:r>
              <a:rPr b="1" lang="en" sz="2900">
                <a:solidFill>
                  <a:srgbClr val="FFFFFF"/>
                </a:solidFill>
                <a:latin typeface="Roboto"/>
                <a:ea typeface="Roboto"/>
                <a:cs typeface="Roboto"/>
                <a:sym typeface="Roboto"/>
              </a:rPr>
              <a:t>)</a:t>
            </a:r>
            <a:endParaRPr b="1" sz="2900">
              <a:solidFill>
                <a:srgbClr val="FFFFFF"/>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1000"/>
                                        <p:tgtEl>
                                          <p:spTgt spid="144"/>
                                        </p:tgtEl>
                                      </p:cBhvr>
                                    </p:animEffect>
                                  </p:childTnLst>
                                </p:cTn>
                              </p:par>
                              <p:par>
                                <p:cTn fill="hold" nodeType="with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par>
                                <p:cTn fill="hold" nodeType="with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1000"/>
                                        <p:tgtEl>
                                          <p:spTgt spid="146"/>
                                        </p:tgtEl>
                                      </p:cBhvr>
                                    </p:animEffect>
                                  </p:childTnLst>
                                </p:cTn>
                              </p:par>
                              <p:par>
                                <p:cTn fill="hold" nodeType="with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1000"/>
                                        <p:tgtEl>
                                          <p:spTgt spid="147"/>
                                        </p:tgtEl>
                                      </p:cBhvr>
                                    </p:animEffect>
                                  </p:childTnLst>
                                </p:cTn>
                              </p:par>
                              <p:par>
                                <p:cTn fill="hold" nodeType="with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par>
                                <p:cTn fill="hold" nodeType="with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par>
                                <p:cTn fill="hold" nodeType="with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5" name="Shape 155"/>
        <p:cNvGrpSpPr/>
        <p:nvPr/>
      </p:nvGrpSpPr>
      <p:grpSpPr>
        <a:xfrm>
          <a:off x="0" y="0"/>
          <a:ext cx="0" cy="0"/>
          <a:chOff x="0" y="0"/>
          <a:chExt cx="0" cy="0"/>
        </a:xfrm>
      </p:grpSpPr>
      <p:sp>
        <p:nvSpPr>
          <p:cNvPr id="156" name="Google Shape;156;p24"/>
          <p:cNvSpPr txBox="1"/>
          <p:nvPr/>
        </p:nvSpPr>
        <p:spPr>
          <a:xfrm>
            <a:off x="-3775" y="4094425"/>
            <a:ext cx="9184500" cy="60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6300">
                <a:solidFill>
                  <a:srgbClr val="FFFFFF"/>
                </a:solidFill>
                <a:latin typeface="Roboto"/>
                <a:ea typeface="Roboto"/>
                <a:cs typeface="Roboto"/>
                <a:sym typeface="Roboto"/>
              </a:rPr>
              <a:t>STARS: The HR Diagram</a:t>
            </a:r>
            <a:endParaRPr b="1" sz="6300">
              <a:solidFill>
                <a:srgbClr val="FFFFFF"/>
              </a:solidFill>
              <a:latin typeface="Roboto"/>
              <a:ea typeface="Roboto"/>
              <a:cs typeface="Roboto"/>
              <a:sym typeface="Roboto"/>
            </a:endParaRPr>
          </a:p>
        </p:txBody>
      </p:sp>
      <p:grpSp>
        <p:nvGrpSpPr>
          <p:cNvPr id="157" name="Google Shape;157;p24"/>
          <p:cNvGrpSpPr/>
          <p:nvPr/>
        </p:nvGrpSpPr>
        <p:grpSpPr>
          <a:xfrm>
            <a:off x="965625" y="319900"/>
            <a:ext cx="5322525" cy="3227325"/>
            <a:chOff x="167500" y="191800"/>
            <a:chExt cx="5322525" cy="3227325"/>
          </a:xfrm>
        </p:grpSpPr>
        <p:pic>
          <p:nvPicPr>
            <p:cNvPr id="158" name="Google Shape;158;p24"/>
            <p:cNvPicPr preferRelativeResize="0"/>
            <p:nvPr/>
          </p:nvPicPr>
          <p:blipFill rotWithShape="1">
            <a:blip r:embed="rId3">
              <a:alphaModFix/>
            </a:blip>
            <a:srcRect b="13088" l="8550" r="0" t="0"/>
            <a:stretch/>
          </p:blipFill>
          <p:spPr>
            <a:xfrm>
              <a:off x="167500" y="191800"/>
              <a:ext cx="5322525" cy="3227325"/>
            </a:xfrm>
            <a:prstGeom prst="rect">
              <a:avLst/>
            </a:prstGeom>
            <a:noFill/>
            <a:ln>
              <a:noFill/>
            </a:ln>
          </p:spPr>
        </p:pic>
        <p:sp>
          <p:nvSpPr>
            <p:cNvPr id="159" name="Google Shape;159;p24"/>
            <p:cNvSpPr/>
            <p:nvPr/>
          </p:nvSpPr>
          <p:spPr>
            <a:xfrm>
              <a:off x="3478275" y="3192525"/>
              <a:ext cx="1093800" cy="226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4"/>
            <p:cNvSpPr/>
            <p:nvPr/>
          </p:nvSpPr>
          <p:spPr>
            <a:xfrm>
              <a:off x="3364625" y="260800"/>
              <a:ext cx="1093800" cy="226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4"/>
            <p:cNvSpPr/>
            <p:nvPr/>
          </p:nvSpPr>
          <p:spPr>
            <a:xfrm>
              <a:off x="915725" y="260800"/>
              <a:ext cx="1093800" cy="226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4"/>
            <p:cNvSpPr/>
            <p:nvPr/>
          </p:nvSpPr>
          <p:spPr>
            <a:xfrm>
              <a:off x="427650" y="2009475"/>
              <a:ext cx="1093800" cy="226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4"/>
            <p:cNvSpPr/>
            <p:nvPr/>
          </p:nvSpPr>
          <p:spPr>
            <a:xfrm>
              <a:off x="1269875" y="2532325"/>
              <a:ext cx="1093800" cy="226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4"/>
            <p:cNvSpPr/>
            <p:nvPr/>
          </p:nvSpPr>
          <p:spPr>
            <a:xfrm>
              <a:off x="3417850" y="1782975"/>
              <a:ext cx="1093800" cy="2265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65" name="Google Shape;165;p24"/>
          <p:cNvCxnSpPr/>
          <p:nvPr/>
        </p:nvCxnSpPr>
        <p:spPr>
          <a:xfrm>
            <a:off x="736375" y="361950"/>
            <a:ext cx="0" cy="3369900"/>
          </a:xfrm>
          <a:prstGeom prst="straightConnector1">
            <a:avLst/>
          </a:prstGeom>
          <a:noFill/>
          <a:ln cap="flat" cmpd="sng" w="38100">
            <a:solidFill>
              <a:srgbClr val="FFFFFF"/>
            </a:solidFill>
            <a:prstDash val="solid"/>
            <a:round/>
            <a:headEnd len="med" w="med" type="none"/>
            <a:tailEnd len="med" w="med" type="none"/>
          </a:ln>
        </p:spPr>
      </p:cxnSp>
      <p:cxnSp>
        <p:nvCxnSpPr>
          <p:cNvPr id="166" name="Google Shape;166;p24"/>
          <p:cNvCxnSpPr/>
          <p:nvPr/>
        </p:nvCxnSpPr>
        <p:spPr>
          <a:xfrm rot="10800000">
            <a:off x="736525" y="3731825"/>
            <a:ext cx="5685300" cy="0"/>
          </a:xfrm>
          <a:prstGeom prst="straightConnector1">
            <a:avLst/>
          </a:prstGeom>
          <a:noFill/>
          <a:ln cap="flat" cmpd="sng" w="38100">
            <a:solidFill>
              <a:srgbClr val="FFFFFF"/>
            </a:solidFill>
            <a:prstDash val="solid"/>
            <a:round/>
            <a:headEnd len="med" w="med" type="none"/>
            <a:tailEnd len="med" w="med" type="none"/>
          </a:ln>
        </p:spPr>
      </p:cxnSp>
      <p:sp>
        <p:nvSpPr>
          <p:cNvPr id="167" name="Google Shape;167;p24"/>
          <p:cNvSpPr txBox="1"/>
          <p:nvPr/>
        </p:nvSpPr>
        <p:spPr>
          <a:xfrm>
            <a:off x="2848776" y="3801272"/>
            <a:ext cx="18027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temperature </a:t>
            </a:r>
            <a:endParaRPr b="1">
              <a:solidFill>
                <a:srgbClr val="FFFFFF"/>
              </a:solidFill>
              <a:latin typeface="Roboto"/>
              <a:ea typeface="Roboto"/>
              <a:cs typeface="Roboto"/>
              <a:sym typeface="Roboto"/>
            </a:endParaRPr>
          </a:p>
        </p:txBody>
      </p:sp>
      <p:sp>
        <p:nvSpPr>
          <p:cNvPr id="168" name="Google Shape;168;p24"/>
          <p:cNvSpPr txBox="1"/>
          <p:nvPr/>
        </p:nvSpPr>
        <p:spPr>
          <a:xfrm rot="-5400000">
            <a:off x="-535824" y="1452597"/>
            <a:ext cx="18027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Roboto"/>
                <a:ea typeface="Roboto"/>
                <a:cs typeface="Roboto"/>
                <a:sym typeface="Roboto"/>
              </a:rPr>
              <a:t>luminosity </a:t>
            </a:r>
            <a:endParaRPr b="1">
              <a:solidFill>
                <a:srgbClr val="FFFFFF"/>
              </a:solidFill>
              <a:latin typeface="Roboto"/>
              <a:ea typeface="Roboto"/>
              <a:cs typeface="Roboto"/>
              <a:sym typeface="Roboto"/>
            </a:endParaRPr>
          </a:p>
        </p:txBody>
      </p:sp>
      <p:sp>
        <p:nvSpPr>
          <p:cNvPr id="169" name="Google Shape;169;p24"/>
          <p:cNvSpPr txBox="1"/>
          <p:nvPr/>
        </p:nvSpPr>
        <p:spPr>
          <a:xfrm>
            <a:off x="823551" y="3296247"/>
            <a:ext cx="18027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00FFFF"/>
                </a:solidFill>
                <a:latin typeface="Roboto"/>
                <a:ea typeface="Roboto"/>
                <a:cs typeface="Roboto"/>
                <a:sym typeface="Roboto"/>
              </a:rPr>
              <a:t>HOT </a:t>
            </a:r>
            <a:endParaRPr b="1" sz="2200">
              <a:solidFill>
                <a:srgbClr val="00FFFF"/>
              </a:solidFill>
              <a:latin typeface="Roboto"/>
              <a:ea typeface="Roboto"/>
              <a:cs typeface="Roboto"/>
              <a:sym typeface="Roboto"/>
            </a:endParaRPr>
          </a:p>
        </p:txBody>
      </p:sp>
      <p:sp>
        <p:nvSpPr>
          <p:cNvPr id="170" name="Google Shape;170;p24"/>
          <p:cNvSpPr txBox="1"/>
          <p:nvPr/>
        </p:nvSpPr>
        <p:spPr>
          <a:xfrm>
            <a:off x="4789226" y="3296222"/>
            <a:ext cx="18027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4CCCC"/>
                </a:solidFill>
                <a:latin typeface="Roboto"/>
                <a:ea typeface="Roboto"/>
                <a:cs typeface="Roboto"/>
                <a:sym typeface="Roboto"/>
              </a:rPr>
              <a:t>COOL </a:t>
            </a:r>
            <a:endParaRPr b="1" sz="2200">
              <a:solidFill>
                <a:srgbClr val="F4CCCC"/>
              </a:solidFill>
              <a:latin typeface="Roboto"/>
              <a:ea typeface="Roboto"/>
              <a:cs typeface="Roboto"/>
              <a:sym typeface="Roboto"/>
            </a:endParaRPr>
          </a:p>
        </p:txBody>
      </p:sp>
      <p:sp>
        <p:nvSpPr>
          <p:cNvPr id="171" name="Google Shape;171;p24"/>
          <p:cNvSpPr txBox="1"/>
          <p:nvPr/>
        </p:nvSpPr>
        <p:spPr>
          <a:xfrm>
            <a:off x="744726" y="167497"/>
            <a:ext cx="18027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00"/>
                </a:solidFill>
                <a:latin typeface="Roboto"/>
                <a:ea typeface="Roboto"/>
                <a:cs typeface="Roboto"/>
                <a:sym typeface="Roboto"/>
              </a:rPr>
              <a:t>BRIGHT </a:t>
            </a:r>
            <a:endParaRPr b="1" sz="2200">
              <a:solidFill>
                <a:srgbClr val="FFFF00"/>
              </a:solidFill>
              <a:latin typeface="Roboto"/>
              <a:ea typeface="Roboto"/>
              <a:cs typeface="Roboto"/>
              <a:sym typeface="Roboto"/>
            </a:endParaRPr>
          </a:p>
        </p:txBody>
      </p:sp>
      <p:sp>
        <p:nvSpPr>
          <p:cNvPr id="172" name="Google Shape;172;p24"/>
          <p:cNvSpPr txBox="1"/>
          <p:nvPr/>
        </p:nvSpPr>
        <p:spPr>
          <a:xfrm>
            <a:off x="823551" y="2793122"/>
            <a:ext cx="18027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EFEFEF"/>
                </a:solidFill>
                <a:latin typeface="Roboto"/>
                <a:ea typeface="Roboto"/>
                <a:cs typeface="Roboto"/>
                <a:sym typeface="Roboto"/>
              </a:rPr>
              <a:t>dim</a:t>
            </a:r>
            <a:endParaRPr b="1" sz="2200">
              <a:solidFill>
                <a:srgbClr val="EFEFEF"/>
              </a:solidFill>
              <a:latin typeface="Roboto"/>
              <a:ea typeface="Roboto"/>
              <a:cs typeface="Roboto"/>
              <a:sym typeface="Roboto"/>
            </a:endParaRPr>
          </a:p>
        </p:txBody>
      </p:sp>
      <p:cxnSp>
        <p:nvCxnSpPr>
          <p:cNvPr id="173" name="Google Shape;173;p24"/>
          <p:cNvCxnSpPr/>
          <p:nvPr/>
        </p:nvCxnSpPr>
        <p:spPr>
          <a:xfrm flipH="1">
            <a:off x="4197725" y="2177600"/>
            <a:ext cx="2315400" cy="266100"/>
          </a:xfrm>
          <a:prstGeom prst="straightConnector1">
            <a:avLst/>
          </a:prstGeom>
          <a:noFill/>
          <a:ln cap="flat" cmpd="sng" w="28575">
            <a:solidFill>
              <a:srgbClr val="F9CB9C"/>
            </a:solidFill>
            <a:prstDash val="solid"/>
            <a:round/>
            <a:headEnd len="med" w="med" type="none"/>
            <a:tailEnd len="med" w="med" type="triangle"/>
          </a:ln>
        </p:spPr>
      </p:cxnSp>
      <p:sp>
        <p:nvSpPr>
          <p:cNvPr id="174" name="Google Shape;174;p24"/>
          <p:cNvSpPr txBox="1"/>
          <p:nvPr/>
        </p:nvSpPr>
        <p:spPr>
          <a:xfrm>
            <a:off x="6759925" y="1876725"/>
            <a:ext cx="23154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D0E0E3"/>
                </a:solidFill>
                <a:latin typeface="Roboto"/>
                <a:ea typeface="Roboto"/>
                <a:cs typeface="Roboto"/>
                <a:sym typeface="Roboto"/>
              </a:rPr>
              <a:t>Main Sequence:</a:t>
            </a:r>
            <a:endParaRPr b="1" sz="1500">
              <a:solidFill>
                <a:srgbClr val="D0E0E3"/>
              </a:solidFill>
              <a:latin typeface="Roboto"/>
              <a:ea typeface="Roboto"/>
              <a:cs typeface="Roboto"/>
              <a:sym typeface="Roboto"/>
            </a:endParaRPr>
          </a:p>
          <a:p>
            <a:pPr indent="-323850" lvl="0" marL="457200" rtl="0" algn="l">
              <a:spcBef>
                <a:spcPts val="0"/>
              </a:spcBef>
              <a:spcAft>
                <a:spcPts val="0"/>
              </a:spcAft>
              <a:buClr>
                <a:srgbClr val="D0E0E3"/>
              </a:buClr>
              <a:buSzPts val="1500"/>
              <a:buFont typeface="Roboto"/>
              <a:buChar char="-"/>
            </a:pPr>
            <a:r>
              <a:rPr b="1" lang="en" sz="1500">
                <a:solidFill>
                  <a:srgbClr val="D0E0E3"/>
                </a:solidFill>
                <a:latin typeface="Roboto"/>
                <a:ea typeface="Roboto"/>
                <a:cs typeface="Roboto"/>
                <a:sym typeface="Roboto"/>
              </a:rPr>
              <a:t>Hydrogen fusing in core  </a:t>
            </a:r>
            <a:endParaRPr b="1" sz="1500">
              <a:solidFill>
                <a:srgbClr val="D0E0E3"/>
              </a:solidFill>
              <a:latin typeface="Roboto"/>
              <a:ea typeface="Roboto"/>
              <a:cs typeface="Roboto"/>
              <a:sym typeface="Roboto"/>
            </a:endParaRPr>
          </a:p>
          <a:p>
            <a:pPr indent="-323850" lvl="0" marL="457200" rtl="0" algn="l">
              <a:spcBef>
                <a:spcPts val="0"/>
              </a:spcBef>
              <a:spcAft>
                <a:spcPts val="0"/>
              </a:spcAft>
              <a:buClr>
                <a:srgbClr val="D0E0E3"/>
              </a:buClr>
              <a:buSzPts val="1500"/>
              <a:buFont typeface="Roboto"/>
              <a:buChar char="-"/>
            </a:pPr>
            <a:r>
              <a:rPr b="1" lang="en" sz="1500">
                <a:solidFill>
                  <a:srgbClr val="D0E0E3"/>
                </a:solidFill>
                <a:latin typeface="Roboto"/>
                <a:ea typeface="Roboto"/>
                <a:cs typeface="Roboto"/>
                <a:sym typeface="Roboto"/>
              </a:rPr>
              <a:t>Luminosity and temperature relatively constant for lifetime on MS</a:t>
            </a:r>
            <a:endParaRPr b="1" sz="1500">
              <a:solidFill>
                <a:srgbClr val="D0E0E3"/>
              </a:solidFill>
              <a:latin typeface="Roboto"/>
              <a:ea typeface="Roboto"/>
              <a:cs typeface="Roboto"/>
              <a:sym typeface="Robot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78" name="Shape 178"/>
        <p:cNvGrpSpPr/>
        <p:nvPr/>
      </p:nvGrpSpPr>
      <p:grpSpPr>
        <a:xfrm>
          <a:off x="0" y="0"/>
          <a:ext cx="0" cy="0"/>
          <a:chOff x="0" y="0"/>
          <a:chExt cx="0" cy="0"/>
        </a:xfrm>
      </p:grpSpPr>
      <p:pic>
        <p:nvPicPr>
          <p:cNvPr id="179" name="Google Shape;179;p25"/>
          <p:cNvPicPr preferRelativeResize="0"/>
          <p:nvPr/>
        </p:nvPicPr>
        <p:blipFill>
          <a:blip r:embed="rId3">
            <a:alphaModFix/>
          </a:blip>
          <a:stretch>
            <a:fillRect/>
          </a:stretch>
        </p:blipFill>
        <p:spPr>
          <a:xfrm>
            <a:off x="1417164" y="1095350"/>
            <a:ext cx="6309675" cy="3233716"/>
          </a:xfrm>
          <a:prstGeom prst="rect">
            <a:avLst/>
          </a:prstGeom>
          <a:noFill/>
          <a:ln>
            <a:noFill/>
          </a:ln>
        </p:spPr>
      </p:pic>
      <p:sp>
        <p:nvSpPr>
          <p:cNvPr id="180" name="Google Shape;180;p25"/>
          <p:cNvSpPr txBox="1"/>
          <p:nvPr/>
        </p:nvSpPr>
        <p:spPr>
          <a:xfrm>
            <a:off x="-20250" y="0"/>
            <a:ext cx="9184500" cy="60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900">
                <a:solidFill>
                  <a:srgbClr val="FFFFFF"/>
                </a:solidFill>
                <a:latin typeface="Roboto"/>
                <a:ea typeface="Roboto"/>
                <a:cs typeface="Roboto"/>
                <a:sym typeface="Roboto"/>
              </a:rPr>
              <a:t>STELLAR DEATHS</a:t>
            </a:r>
            <a:endParaRPr b="1" sz="3900">
              <a:solidFill>
                <a:srgbClr val="FFFFFF"/>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84" name="Shape 184"/>
        <p:cNvGrpSpPr/>
        <p:nvPr/>
      </p:nvGrpSpPr>
      <p:grpSpPr>
        <a:xfrm>
          <a:off x="0" y="0"/>
          <a:ext cx="0" cy="0"/>
          <a:chOff x="0" y="0"/>
          <a:chExt cx="0" cy="0"/>
        </a:xfrm>
      </p:grpSpPr>
      <p:grpSp>
        <p:nvGrpSpPr>
          <p:cNvPr id="185" name="Google Shape;185;p26"/>
          <p:cNvGrpSpPr/>
          <p:nvPr/>
        </p:nvGrpSpPr>
        <p:grpSpPr>
          <a:xfrm>
            <a:off x="31150" y="0"/>
            <a:ext cx="9081690" cy="2218657"/>
            <a:chOff x="0" y="0"/>
            <a:chExt cx="8585451" cy="2097426"/>
          </a:xfrm>
        </p:grpSpPr>
        <p:pic>
          <p:nvPicPr>
            <p:cNvPr id="186" name="Google Shape;186;p26"/>
            <p:cNvPicPr preferRelativeResize="0"/>
            <p:nvPr/>
          </p:nvPicPr>
          <p:blipFill>
            <a:blip r:embed="rId3">
              <a:alphaModFix/>
            </a:blip>
            <a:stretch>
              <a:fillRect/>
            </a:stretch>
          </p:blipFill>
          <p:spPr>
            <a:xfrm>
              <a:off x="0" y="0"/>
              <a:ext cx="2262401" cy="2097425"/>
            </a:xfrm>
            <a:prstGeom prst="rect">
              <a:avLst/>
            </a:prstGeom>
            <a:noFill/>
            <a:ln>
              <a:noFill/>
            </a:ln>
          </p:spPr>
        </p:pic>
        <p:pic>
          <p:nvPicPr>
            <p:cNvPr id="187" name="Google Shape;187;p26"/>
            <p:cNvPicPr preferRelativeResize="0"/>
            <p:nvPr/>
          </p:nvPicPr>
          <p:blipFill>
            <a:blip r:embed="rId4">
              <a:alphaModFix/>
            </a:blip>
            <a:stretch>
              <a:fillRect/>
            </a:stretch>
          </p:blipFill>
          <p:spPr>
            <a:xfrm>
              <a:off x="2262400" y="0"/>
              <a:ext cx="4037831" cy="2097425"/>
            </a:xfrm>
            <a:prstGeom prst="rect">
              <a:avLst/>
            </a:prstGeom>
            <a:noFill/>
            <a:ln>
              <a:noFill/>
            </a:ln>
          </p:spPr>
        </p:pic>
        <p:pic>
          <p:nvPicPr>
            <p:cNvPr id="188" name="Google Shape;188;p26"/>
            <p:cNvPicPr preferRelativeResize="0"/>
            <p:nvPr/>
          </p:nvPicPr>
          <p:blipFill>
            <a:blip r:embed="rId5">
              <a:alphaModFix/>
            </a:blip>
            <a:stretch>
              <a:fillRect/>
            </a:stretch>
          </p:blipFill>
          <p:spPr>
            <a:xfrm>
              <a:off x="6300225" y="0"/>
              <a:ext cx="2285226" cy="2097426"/>
            </a:xfrm>
            <a:prstGeom prst="rect">
              <a:avLst/>
            </a:prstGeom>
            <a:noFill/>
            <a:ln>
              <a:noFill/>
            </a:ln>
          </p:spPr>
        </p:pic>
      </p:grpSp>
      <p:pic>
        <p:nvPicPr>
          <p:cNvPr id="189" name="Google Shape;189;p26"/>
          <p:cNvPicPr preferRelativeResize="0"/>
          <p:nvPr/>
        </p:nvPicPr>
        <p:blipFill>
          <a:blip r:embed="rId6">
            <a:alphaModFix/>
          </a:blip>
          <a:stretch>
            <a:fillRect/>
          </a:stretch>
        </p:blipFill>
        <p:spPr>
          <a:xfrm>
            <a:off x="-12" y="2858275"/>
            <a:ext cx="2285225" cy="2285225"/>
          </a:xfrm>
          <a:prstGeom prst="rect">
            <a:avLst/>
          </a:prstGeom>
          <a:noFill/>
          <a:ln>
            <a:noFill/>
          </a:ln>
        </p:spPr>
      </p:pic>
      <p:pic>
        <p:nvPicPr>
          <p:cNvPr id="190" name="Google Shape;190;p26"/>
          <p:cNvPicPr preferRelativeResize="0"/>
          <p:nvPr/>
        </p:nvPicPr>
        <p:blipFill rotWithShape="1">
          <a:blip r:embed="rId7">
            <a:alphaModFix/>
          </a:blip>
          <a:srcRect b="6992" l="17736" r="17743" t="6992"/>
          <a:stretch/>
        </p:blipFill>
        <p:spPr>
          <a:xfrm>
            <a:off x="2285225" y="2870825"/>
            <a:ext cx="2374015" cy="2262399"/>
          </a:xfrm>
          <a:prstGeom prst="rect">
            <a:avLst/>
          </a:prstGeom>
          <a:noFill/>
          <a:ln>
            <a:noFill/>
          </a:ln>
        </p:spPr>
      </p:pic>
      <p:pic>
        <p:nvPicPr>
          <p:cNvPr id="191" name="Google Shape;191;p26"/>
          <p:cNvPicPr preferRelativeResize="0"/>
          <p:nvPr/>
        </p:nvPicPr>
        <p:blipFill>
          <a:blip r:embed="rId8">
            <a:alphaModFix/>
          </a:blip>
          <a:stretch>
            <a:fillRect/>
          </a:stretch>
        </p:blipFill>
        <p:spPr>
          <a:xfrm>
            <a:off x="4661625" y="2858275"/>
            <a:ext cx="2285224" cy="2285225"/>
          </a:xfrm>
          <a:prstGeom prst="rect">
            <a:avLst/>
          </a:prstGeom>
          <a:noFill/>
          <a:ln>
            <a:noFill/>
          </a:ln>
        </p:spPr>
      </p:pic>
      <p:pic>
        <p:nvPicPr>
          <p:cNvPr id="192" name="Google Shape;192;p26"/>
          <p:cNvPicPr preferRelativeResize="0"/>
          <p:nvPr/>
        </p:nvPicPr>
        <p:blipFill rotWithShape="1">
          <a:blip r:embed="rId9">
            <a:alphaModFix/>
          </a:blip>
          <a:srcRect b="0" l="0" r="2884" t="0"/>
          <a:stretch/>
        </p:blipFill>
        <p:spPr>
          <a:xfrm>
            <a:off x="6946850" y="2868550"/>
            <a:ext cx="2197150" cy="2262400"/>
          </a:xfrm>
          <a:prstGeom prst="rect">
            <a:avLst/>
          </a:prstGeom>
          <a:noFill/>
          <a:ln>
            <a:noFill/>
          </a:ln>
        </p:spPr>
      </p:pic>
      <p:sp>
        <p:nvSpPr>
          <p:cNvPr id="193" name="Google Shape;193;p26"/>
          <p:cNvSpPr txBox="1"/>
          <p:nvPr/>
        </p:nvSpPr>
        <p:spPr>
          <a:xfrm>
            <a:off x="197200" y="105075"/>
            <a:ext cx="23154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D0E0E3"/>
                </a:solidFill>
                <a:latin typeface="Roboto"/>
                <a:ea typeface="Roboto"/>
                <a:cs typeface="Roboto"/>
                <a:sym typeface="Roboto"/>
              </a:rPr>
              <a:t>MERCURY</a:t>
            </a:r>
            <a:endParaRPr b="1" sz="1500">
              <a:solidFill>
                <a:srgbClr val="D0E0E3"/>
              </a:solidFill>
              <a:latin typeface="Roboto"/>
              <a:ea typeface="Roboto"/>
              <a:cs typeface="Roboto"/>
              <a:sym typeface="Roboto"/>
            </a:endParaRPr>
          </a:p>
        </p:txBody>
      </p:sp>
      <p:sp>
        <p:nvSpPr>
          <p:cNvPr id="194" name="Google Shape;194;p26"/>
          <p:cNvSpPr txBox="1"/>
          <p:nvPr/>
        </p:nvSpPr>
        <p:spPr>
          <a:xfrm>
            <a:off x="2256600" y="105075"/>
            <a:ext cx="23154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D0E0E3"/>
                </a:solidFill>
                <a:latin typeface="Roboto"/>
                <a:ea typeface="Roboto"/>
                <a:cs typeface="Roboto"/>
                <a:sym typeface="Roboto"/>
              </a:rPr>
              <a:t>VENUS</a:t>
            </a:r>
            <a:endParaRPr b="1" sz="1500">
              <a:solidFill>
                <a:srgbClr val="D0E0E3"/>
              </a:solidFill>
              <a:latin typeface="Roboto"/>
              <a:ea typeface="Roboto"/>
              <a:cs typeface="Roboto"/>
              <a:sym typeface="Roboto"/>
            </a:endParaRPr>
          </a:p>
        </p:txBody>
      </p:sp>
      <p:sp>
        <p:nvSpPr>
          <p:cNvPr id="195" name="Google Shape;195;p26"/>
          <p:cNvSpPr txBox="1"/>
          <p:nvPr/>
        </p:nvSpPr>
        <p:spPr>
          <a:xfrm>
            <a:off x="4780725" y="105075"/>
            <a:ext cx="23154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D0E0E3"/>
                </a:solidFill>
                <a:latin typeface="Roboto"/>
                <a:ea typeface="Roboto"/>
                <a:cs typeface="Roboto"/>
                <a:sym typeface="Roboto"/>
              </a:rPr>
              <a:t>EARTH</a:t>
            </a:r>
            <a:endParaRPr b="1" sz="1500">
              <a:solidFill>
                <a:srgbClr val="D0E0E3"/>
              </a:solidFill>
              <a:latin typeface="Roboto"/>
              <a:ea typeface="Roboto"/>
              <a:cs typeface="Roboto"/>
              <a:sym typeface="Roboto"/>
            </a:endParaRPr>
          </a:p>
        </p:txBody>
      </p:sp>
      <p:sp>
        <p:nvSpPr>
          <p:cNvPr id="196" name="Google Shape;196;p26"/>
          <p:cNvSpPr txBox="1"/>
          <p:nvPr/>
        </p:nvSpPr>
        <p:spPr>
          <a:xfrm>
            <a:off x="6946850" y="152700"/>
            <a:ext cx="23154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D0E0E3"/>
                </a:solidFill>
                <a:latin typeface="Roboto"/>
                <a:ea typeface="Roboto"/>
                <a:cs typeface="Roboto"/>
                <a:sym typeface="Roboto"/>
              </a:rPr>
              <a:t>MARS</a:t>
            </a:r>
            <a:endParaRPr b="1" sz="1500">
              <a:solidFill>
                <a:srgbClr val="D0E0E3"/>
              </a:solidFill>
              <a:latin typeface="Roboto"/>
              <a:ea typeface="Roboto"/>
              <a:cs typeface="Roboto"/>
              <a:sym typeface="Roboto"/>
            </a:endParaRPr>
          </a:p>
        </p:txBody>
      </p:sp>
      <p:sp>
        <p:nvSpPr>
          <p:cNvPr id="197" name="Google Shape;197;p26"/>
          <p:cNvSpPr txBox="1"/>
          <p:nvPr/>
        </p:nvSpPr>
        <p:spPr>
          <a:xfrm>
            <a:off x="298400" y="3295950"/>
            <a:ext cx="23154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D0E0E3"/>
                </a:solidFill>
                <a:latin typeface="Roboto"/>
                <a:ea typeface="Roboto"/>
                <a:cs typeface="Roboto"/>
                <a:sym typeface="Roboto"/>
              </a:rPr>
              <a:t>JUPITER</a:t>
            </a:r>
            <a:endParaRPr b="1" sz="1500">
              <a:solidFill>
                <a:srgbClr val="D0E0E3"/>
              </a:solidFill>
              <a:latin typeface="Roboto"/>
              <a:ea typeface="Roboto"/>
              <a:cs typeface="Roboto"/>
              <a:sym typeface="Roboto"/>
            </a:endParaRPr>
          </a:p>
        </p:txBody>
      </p:sp>
      <p:sp>
        <p:nvSpPr>
          <p:cNvPr id="198" name="Google Shape;198;p26"/>
          <p:cNvSpPr txBox="1"/>
          <p:nvPr/>
        </p:nvSpPr>
        <p:spPr>
          <a:xfrm>
            <a:off x="2174825" y="3248325"/>
            <a:ext cx="23154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D0E0E3"/>
                </a:solidFill>
                <a:latin typeface="Roboto"/>
                <a:ea typeface="Roboto"/>
                <a:cs typeface="Roboto"/>
                <a:sym typeface="Roboto"/>
              </a:rPr>
              <a:t>SATURN</a:t>
            </a:r>
            <a:endParaRPr b="1" sz="1500">
              <a:solidFill>
                <a:srgbClr val="D0E0E3"/>
              </a:solidFill>
              <a:latin typeface="Roboto"/>
              <a:ea typeface="Roboto"/>
              <a:cs typeface="Roboto"/>
              <a:sym typeface="Roboto"/>
            </a:endParaRPr>
          </a:p>
        </p:txBody>
      </p:sp>
      <p:sp>
        <p:nvSpPr>
          <p:cNvPr id="199" name="Google Shape;199;p26"/>
          <p:cNvSpPr txBox="1"/>
          <p:nvPr/>
        </p:nvSpPr>
        <p:spPr>
          <a:xfrm>
            <a:off x="4723575" y="2812725"/>
            <a:ext cx="23154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D0E0E3"/>
                </a:solidFill>
                <a:latin typeface="Roboto"/>
                <a:ea typeface="Roboto"/>
                <a:cs typeface="Roboto"/>
                <a:sym typeface="Roboto"/>
              </a:rPr>
              <a:t>URANUS</a:t>
            </a:r>
            <a:endParaRPr b="1" sz="1500">
              <a:solidFill>
                <a:srgbClr val="D0E0E3"/>
              </a:solidFill>
              <a:latin typeface="Roboto"/>
              <a:ea typeface="Roboto"/>
              <a:cs typeface="Roboto"/>
              <a:sym typeface="Roboto"/>
            </a:endParaRPr>
          </a:p>
        </p:txBody>
      </p:sp>
      <p:sp>
        <p:nvSpPr>
          <p:cNvPr id="200" name="Google Shape;200;p26"/>
          <p:cNvSpPr txBox="1"/>
          <p:nvPr/>
        </p:nvSpPr>
        <p:spPr>
          <a:xfrm>
            <a:off x="6949225" y="2812725"/>
            <a:ext cx="23154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D0E0E3"/>
                </a:solidFill>
                <a:latin typeface="Roboto"/>
                <a:ea typeface="Roboto"/>
                <a:cs typeface="Roboto"/>
                <a:sym typeface="Roboto"/>
              </a:rPr>
              <a:t>NEPTUNE</a:t>
            </a:r>
            <a:endParaRPr b="1" sz="1500">
              <a:solidFill>
                <a:srgbClr val="D0E0E3"/>
              </a:solidFill>
              <a:latin typeface="Roboto"/>
              <a:ea typeface="Roboto"/>
              <a:cs typeface="Roboto"/>
              <a:sym typeface="Roboto"/>
            </a:endParaRPr>
          </a:p>
        </p:txBody>
      </p:sp>
      <p:sp>
        <p:nvSpPr>
          <p:cNvPr id="201" name="Google Shape;201;p26"/>
          <p:cNvSpPr txBox="1"/>
          <p:nvPr/>
        </p:nvSpPr>
        <p:spPr>
          <a:xfrm>
            <a:off x="2770125" y="4562775"/>
            <a:ext cx="23154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FFFF"/>
                </a:solidFill>
                <a:latin typeface="Roboto"/>
                <a:ea typeface="Roboto"/>
                <a:cs typeface="Roboto"/>
                <a:sym typeface="Roboto"/>
              </a:rPr>
              <a:t>ROCHE LIMIT</a:t>
            </a:r>
            <a:endParaRPr b="1" sz="1500">
              <a:solidFill>
                <a:srgbClr val="00FFFF"/>
              </a:solidFill>
              <a:latin typeface="Roboto"/>
              <a:ea typeface="Roboto"/>
              <a:cs typeface="Roboto"/>
              <a:sym typeface="Roboto"/>
            </a:endParaRPr>
          </a:p>
        </p:txBody>
      </p:sp>
      <p:sp>
        <p:nvSpPr>
          <p:cNvPr id="202" name="Google Shape;202;p26"/>
          <p:cNvSpPr txBox="1"/>
          <p:nvPr/>
        </p:nvSpPr>
        <p:spPr>
          <a:xfrm>
            <a:off x="149925" y="4696125"/>
            <a:ext cx="23154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FFFF"/>
                </a:solidFill>
                <a:latin typeface="Roboto"/>
                <a:ea typeface="Roboto"/>
                <a:cs typeface="Roboto"/>
                <a:sym typeface="Roboto"/>
              </a:rPr>
              <a:t>GAS GIANT FORMATION</a:t>
            </a:r>
            <a:endParaRPr b="1" sz="1500">
              <a:solidFill>
                <a:srgbClr val="00FFFF"/>
              </a:solidFill>
              <a:latin typeface="Roboto"/>
              <a:ea typeface="Roboto"/>
              <a:cs typeface="Roboto"/>
              <a:sym typeface="Roboto"/>
            </a:endParaRPr>
          </a:p>
        </p:txBody>
      </p:sp>
      <p:sp>
        <p:nvSpPr>
          <p:cNvPr id="203" name="Google Shape;203;p26"/>
          <p:cNvSpPr txBox="1"/>
          <p:nvPr/>
        </p:nvSpPr>
        <p:spPr>
          <a:xfrm>
            <a:off x="2465325" y="2133900"/>
            <a:ext cx="23154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00FFFF"/>
                </a:solidFill>
                <a:latin typeface="Roboto"/>
                <a:ea typeface="Roboto"/>
                <a:cs typeface="Roboto"/>
                <a:sym typeface="Roboto"/>
              </a:rPr>
              <a:t>GREENHOUSE EFFECT</a:t>
            </a:r>
            <a:endParaRPr b="1" sz="1500">
              <a:solidFill>
                <a:srgbClr val="00FFFF"/>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7"/>
          <p:cNvSpPr txBox="1"/>
          <p:nvPr>
            <p:ph type="title"/>
          </p:nvPr>
        </p:nvSpPr>
        <p:spPr>
          <a:xfrm>
            <a:off x="6900" y="64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EXOPLANETS</a:t>
            </a:r>
            <a:endParaRPr b="1"/>
          </a:p>
        </p:txBody>
      </p:sp>
      <p:pic>
        <p:nvPicPr>
          <p:cNvPr id="209" name="Google Shape;209;p27"/>
          <p:cNvPicPr preferRelativeResize="0"/>
          <p:nvPr/>
        </p:nvPicPr>
        <p:blipFill>
          <a:blip r:embed="rId3">
            <a:alphaModFix/>
          </a:blip>
          <a:stretch>
            <a:fillRect/>
          </a:stretch>
        </p:blipFill>
        <p:spPr>
          <a:xfrm>
            <a:off x="152400" y="779600"/>
            <a:ext cx="4991099" cy="2124626"/>
          </a:xfrm>
          <a:prstGeom prst="rect">
            <a:avLst/>
          </a:prstGeom>
          <a:noFill/>
          <a:ln>
            <a:noFill/>
          </a:ln>
        </p:spPr>
      </p:pic>
      <p:pic>
        <p:nvPicPr>
          <p:cNvPr id="210" name="Google Shape;210;p27"/>
          <p:cNvPicPr preferRelativeResize="0"/>
          <p:nvPr/>
        </p:nvPicPr>
        <p:blipFill>
          <a:blip r:embed="rId4">
            <a:alphaModFix/>
          </a:blip>
          <a:stretch>
            <a:fillRect/>
          </a:stretch>
        </p:blipFill>
        <p:spPr>
          <a:xfrm>
            <a:off x="5314949" y="2313125"/>
            <a:ext cx="3695701" cy="2771775"/>
          </a:xfrm>
          <a:prstGeom prst="rect">
            <a:avLst/>
          </a:prstGeom>
          <a:noFill/>
          <a:ln>
            <a:noFill/>
          </a:ln>
        </p:spPr>
      </p:pic>
      <p:sp>
        <p:nvSpPr>
          <p:cNvPr id="211" name="Google Shape;211;p27"/>
          <p:cNvSpPr txBox="1"/>
          <p:nvPr/>
        </p:nvSpPr>
        <p:spPr>
          <a:xfrm>
            <a:off x="4378675" y="305100"/>
            <a:ext cx="23154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D0E0E3"/>
                </a:solidFill>
                <a:latin typeface="Roboto"/>
                <a:ea typeface="Roboto"/>
                <a:cs typeface="Roboto"/>
                <a:sym typeface="Roboto"/>
              </a:rPr>
              <a:t>TRANSIT METHOD:</a:t>
            </a:r>
            <a:endParaRPr b="1" sz="1500">
              <a:solidFill>
                <a:srgbClr val="D0E0E3"/>
              </a:solidFill>
              <a:latin typeface="Roboto"/>
              <a:ea typeface="Roboto"/>
              <a:cs typeface="Roboto"/>
              <a:sym typeface="Roboto"/>
            </a:endParaRPr>
          </a:p>
          <a:p>
            <a:pPr indent="-323850" lvl="0" marL="457200" rtl="0" algn="l">
              <a:spcBef>
                <a:spcPts val="0"/>
              </a:spcBef>
              <a:spcAft>
                <a:spcPts val="0"/>
              </a:spcAft>
              <a:buClr>
                <a:srgbClr val="D0E0E3"/>
              </a:buClr>
              <a:buSzPts val="1500"/>
              <a:buFont typeface="Roboto"/>
              <a:buChar char="-"/>
            </a:pPr>
            <a:r>
              <a:rPr b="1" lang="en" sz="1500">
                <a:solidFill>
                  <a:srgbClr val="D0E0E3"/>
                </a:solidFill>
                <a:latin typeface="Roboto"/>
                <a:ea typeface="Roboto"/>
                <a:cs typeface="Roboto"/>
                <a:sym typeface="Roboto"/>
              </a:rPr>
              <a:t>Exoplanet blocks starlight, we measure the dip</a:t>
            </a:r>
            <a:endParaRPr b="1" sz="1500">
              <a:solidFill>
                <a:srgbClr val="D0E0E3"/>
              </a:solidFill>
              <a:latin typeface="Roboto"/>
              <a:ea typeface="Roboto"/>
              <a:cs typeface="Roboto"/>
              <a:sym typeface="Roboto"/>
            </a:endParaRPr>
          </a:p>
          <a:p>
            <a:pPr indent="-323850" lvl="0" marL="457200" rtl="0" algn="l">
              <a:spcBef>
                <a:spcPts val="0"/>
              </a:spcBef>
              <a:spcAft>
                <a:spcPts val="0"/>
              </a:spcAft>
              <a:buClr>
                <a:srgbClr val="D0E0E3"/>
              </a:buClr>
              <a:buSzPts val="1500"/>
              <a:buFont typeface="Roboto"/>
              <a:buChar char="-"/>
            </a:pPr>
            <a:r>
              <a:rPr b="1" lang="en" sz="1500">
                <a:solidFill>
                  <a:srgbClr val="D0E0E3"/>
                </a:solidFill>
                <a:latin typeface="Roboto"/>
                <a:ea typeface="Roboto"/>
                <a:cs typeface="Roboto"/>
                <a:sym typeface="Roboto"/>
              </a:rPr>
              <a:t>MEASURE THE RADIUS</a:t>
            </a:r>
            <a:endParaRPr b="1" sz="1500">
              <a:solidFill>
                <a:srgbClr val="D0E0E3"/>
              </a:solidFill>
              <a:latin typeface="Roboto"/>
              <a:ea typeface="Roboto"/>
              <a:cs typeface="Roboto"/>
              <a:sym typeface="Roboto"/>
            </a:endParaRPr>
          </a:p>
        </p:txBody>
      </p:sp>
      <p:sp>
        <p:nvSpPr>
          <p:cNvPr id="212" name="Google Shape;212;p27"/>
          <p:cNvSpPr txBox="1"/>
          <p:nvPr/>
        </p:nvSpPr>
        <p:spPr>
          <a:xfrm>
            <a:off x="2835625" y="3010200"/>
            <a:ext cx="2315400" cy="43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rgbClr val="D0E0E3"/>
                </a:solidFill>
                <a:latin typeface="Roboto"/>
                <a:ea typeface="Roboto"/>
                <a:cs typeface="Roboto"/>
                <a:sym typeface="Roboto"/>
              </a:rPr>
              <a:t>DOPPLER WOBBLE</a:t>
            </a:r>
            <a:r>
              <a:rPr b="1" lang="en" sz="1500">
                <a:solidFill>
                  <a:srgbClr val="D0E0E3"/>
                </a:solidFill>
                <a:latin typeface="Roboto"/>
                <a:ea typeface="Roboto"/>
                <a:cs typeface="Roboto"/>
                <a:sym typeface="Roboto"/>
              </a:rPr>
              <a:t> METHOD:</a:t>
            </a:r>
            <a:endParaRPr b="1" sz="1500">
              <a:solidFill>
                <a:srgbClr val="D0E0E3"/>
              </a:solidFill>
              <a:latin typeface="Roboto"/>
              <a:ea typeface="Roboto"/>
              <a:cs typeface="Roboto"/>
              <a:sym typeface="Roboto"/>
            </a:endParaRPr>
          </a:p>
          <a:p>
            <a:pPr indent="-323850" lvl="0" marL="457200" rtl="0" algn="l">
              <a:spcBef>
                <a:spcPts val="0"/>
              </a:spcBef>
              <a:spcAft>
                <a:spcPts val="0"/>
              </a:spcAft>
              <a:buClr>
                <a:srgbClr val="D0E0E3"/>
              </a:buClr>
              <a:buSzPts val="1500"/>
              <a:buFont typeface="Roboto"/>
              <a:buChar char="-"/>
            </a:pPr>
            <a:r>
              <a:rPr b="1" lang="en" sz="1500">
                <a:solidFill>
                  <a:srgbClr val="D0E0E3"/>
                </a:solidFill>
                <a:latin typeface="Roboto"/>
                <a:ea typeface="Roboto"/>
                <a:cs typeface="Roboto"/>
                <a:sym typeface="Roboto"/>
              </a:rPr>
              <a:t>Exoplanet causes periodic doppler shifts</a:t>
            </a:r>
            <a:endParaRPr b="1" sz="1500">
              <a:solidFill>
                <a:srgbClr val="D0E0E3"/>
              </a:solidFill>
              <a:latin typeface="Roboto"/>
              <a:ea typeface="Roboto"/>
              <a:cs typeface="Roboto"/>
              <a:sym typeface="Roboto"/>
            </a:endParaRPr>
          </a:p>
          <a:p>
            <a:pPr indent="-323850" lvl="0" marL="457200" rtl="0" algn="l">
              <a:spcBef>
                <a:spcPts val="0"/>
              </a:spcBef>
              <a:spcAft>
                <a:spcPts val="0"/>
              </a:spcAft>
              <a:buClr>
                <a:srgbClr val="D0E0E3"/>
              </a:buClr>
              <a:buSzPts val="1500"/>
              <a:buFont typeface="Roboto"/>
              <a:buChar char="-"/>
            </a:pPr>
            <a:r>
              <a:rPr b="1" lang="en" sz="1500">
                <a:solidFill>
                  <a:srgbClr val="D0E0E3"/>
                </a:solidFill>
                <a:latin typeface="Roboto"/>
                <a:ea typeface="Roboto"/>
                <a:cs typeface="Roboto"/>
                <a:sym typeface="Roboto"/>
              </a:rPr>
              <a:t>Can get MINIMUM MASS of planet</a:t>
            </a:r>
            <a:endParaRPr b="1" sz="1500">
              <a:solidFill>
                <a:srgbClr val="D0E0E3"/>
              </a:solidFill>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8"/>
          <p:cNvSpPr txBox="1"/>
          <p:nvPr>
            <p:ph type="title"/>
          </p:nvPr>
        </p:nvSpPr>
        <p:spPr>
          <a:xfrm>
            <a:off x="6900" y="64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ORBITS AND KEPLERS LAWS</a:t>
            </a:r>
            <a:endParaRPr b="1"/>
          </a:p>
        </p:txBody>
      </p:sp>
      <p:pic>
        <p:nvPicPr>
          <p:cNvPr id="218" name="Google Shape;218;p28"/>
          <p:cNvPicPr preferRelativeResize="0"/>
          <p:nvPr/>
        </p:nvPicPr>
        <p:blipFill>
          <a:blip r:embed="rId3">
            <a:alphaModFix/>
          </a:blip>
          <a:stretch>
            <a:fillRect/>
          </a:stretch>
        </p:blipFill>
        <p:spPr>
          <a:xfrm>
            <a:off x="-247650" y="1141550"/>
            <a:ext cx="4816474" cy="3382825"/>
          </a:xfrm>
          <a:prstGeom prst="rect">
            <a:avLst/>
          </a:prstGeom>
          <a:noFill/>
          <a:ln>
            <a:noFill/>
          </a:ln>
        </p:spPr>
      </p:pic>
      <p:pic>
        <p:nvPicPr>
          <p:cNvPr id="219" name="Google Shape;219;p28"/>
          <p:cNvPicPr preferRelativeResize="0"/>
          <p:nvPr/>
        </p:nvPicPr>
        <p:blipFill>
          <a:blip r:embed="rId4">
            <a:alphaModFix/>
          </a:blip>
          <a:stretch>
            <a:fillRect/>
          </a:stretch>
        </p:blipFill>
        <p:spPr>
          <a:xfrm>
            <a:off x="4381500" y="1579700"/>
            <a:ext cx="4686300" cy="2361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9"/>
          <p:cNvSpPr txBox="1"/>
          <p:nvPr>
            <p:ph type="title"/>
          </p:nvPr>
        </p:nvSpPr>
        <p:spPr>
          <a:xfrm>
            <a:off x="3235875" y="1807100"/>
            <a:ext cx="2831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COSMOLOGY</a:t>
            </a:r>
            <a:endParaRPr b="1"/>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28" name="Shape 228"/>
        <p:cNvGrpSpPr/>
        <p:nvPr/>
      </p:nvGrpSpPr>
      <p:grpSpPr>
        <a:xfrm>
          <a:off x="0" y="0"/>
          <a:ext cx="0" cy="0"/>
          <a:chOff x="0" y="0"/>
          <a:chExt cx="0" cy="0"/>
        </a:xfrm>
      </p:grpSpPr>
      <p:sp>
        <p:nvSpPr>
          <p:cNvPr id="229" name="Google Shape;229;p30"/>
          <p:cNvSpPr txBox="1"/>
          <p:nvPr>
            <p:ph type="title"/>
          </p:nvPr>
        </p:nvSpPr>
        <p:spPr>
          <a:xfrm>
            <a:off x="1593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Contents of the Universe</a:t>
            </a:r>
            <a:endParaRPr b="1">
              <a:solidFill>
                <a:srgbClr val="FFFFFF"/>
              </a:solidFill>
            </a:endParaRPr>
          </a:p>
        </p:txBody>
      </p:sp>
      <p:pic>
        <p:nvPicPr>
          <p:cNvPr id="230" name="Google Shape;230;p30"/>
          <p:cNvPicPr preferRelativeResize="0"/>
          <p:nvPr/>
        </p:nvPicPr>
        <p:blipFill>
          <a:blip r:embed="rId3">
            <a:alphaModFix/>
          </a:blip>
          <a:stretch>
            <a:fillRect/>
          </a:stretch>
        </p:blipFill>
        <p:spPr>
          <a:xfrm>
            <a:off x="3030913" y="893025"/>
            <a:ext cx="5905681" cy="4125775"/>
          </a:xfrm>
          <a:prstGeom prst="rect">
            <a:avLst/>
          </a:prstGeom>
          <a:noFill/>
          <a:ln>
            <a:noFill/>
          </a:ln>
        </p:spPr>
      </p:pic>
      <p:cxnSp>
        <p:nvCxnSpPr>
          <p:cNvPr id="231" name="Google Shape;231;p30"/>
          <p:cNvCxnSpPr/>
          <p:nvPr/>
        </p:nvCxnSpPr>
        <p:spPr>
          <a:xfrm flipH="1" rot="10800000">
            <a:off x="2878850" y="3654125"/>
            <a:ext cx="2629800" cy="618000"/>
          </a:xfrm>
          <a:prstGeom prst="straightConnector1">
            <a:avLst/>
          </a:prstGeom>
          <a:noFill/>
          <a:ln cap="flat" cmpd="sng" w="28575">
            <a:solidFill>
              <a:srgbClr val="FFFFFF"/>
            </a:solidFill>
            <a:prstDash val="solid"/>
            <a:round/>
            <a:headEnd len="med" w="med" type="none"/>
            <a:tailEnd len="med" w="med" type="triangle"/>
          </a:ln>
        </p:spPr>
      </p:cxnSp>
      <p:sp>
        <p:nvSpPr>
          <p:cNvPr id="232" name="Google Shape;232;p30"/>
          <p:cNvSpPr txBox="1"/>
          <p:nvPr/>
        </p:nvSpPr>
        <p:spPr>
          <a:xfrm>
            <a:off x="2168350" y="3866125"/>
            <a:ext cx="756600" cy="94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000">
                <a:solidFill>
                  <a:srgbClr val="FFFFFF"/>
                </a:solidFill>
              </a:rPr>
              <a:t>Λ</a:t>
            </a:r>
            <a:endParaRPr sz="5000">
              <a:solidFill>
                <a:srgbClr val="FFFFFF"/>
              </a:solidFill>
            </a:endParaRPr>
          </a:p>
        </p:txBody>
      </p:sp>
      <p:sp>
        <p:nvSpPr>
          <p:cNvPr id="233" name="Google Shape;233;p30"/>
          <p:cNvSpPr txBox="1"/>
          <p:nvPr/>
        </p:nvSpPr>
        <p:spPr>
          <a:xfrm>
            <a:off x="441125" y="4000075"/>
            <a:ext cx="2108100" cy="94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rPr>
              <a:t>accelerated expansion/cosmic acceleration parameter:</a:t>
            </a:r>
            <a:endParaRPr sz="1200">
              <a:solidFill>
                <a:srgbClr val="FFFFFF"/>
              </a:solidFill>
            </a:endParaRPr>
          </a:p>
        </p:txBody>
      </p:sp>
      <p:cxnSp>
        <p:nvCxnSpPr>
          <p:cNvPr id="234" name="Google Shape;234;p30"/>
          <p:cNvCxnSpPr/>
          <p:nvPr/>
        </p:nvCxnSpPr>
        <p:spPr>
          <a:xfrm flipH="1" rot="10800000">
            <a:off x="1808500" y="1518275"/>
            <a:ext cx="1536600" cy="382500"/>
          </a:xfrm>
          <a:prstGeom prst="straightConnector1">
            <a:avLst/>
          </a:prstGeom>
          <a:noFill/>
          <a:ln cap="flat" cmpd="sng" w="28575">
            <a:solidFill>
              <a:srgbClr val="FFFFFF"/>
            </a:solidFill>
            <a:prstDash val="solid"/>
            <a:round/>
            <a:headEnd len="med" w="med" type="none"/>
            <a:tailEnd len="med" w="med" type="triangle"/>
          </a:ln>
        </p:spPr>
      </p:cxnSp>
      <p:sp>
        <p:nvSpPr>
          <p:cNvPr id="235" name="Google Shape;235;p30"/>
          <p:cNvSpPr txBox="1"/>
          <p:nvPr/>
        </p:nvSpPr>
        <p:spPr>
          <a:xfrm>
            <a:off x="159300" y="1238975"/>
            <a:ext cx="2108100" cy="94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FFFFFF"/>
                </a:solidFill>
              </a:rPr>
              <a:t>amount of matter in the Universe determines the curvature/geometry</a:t>
            </a:r>
            <a:endParaRPr sz="1200">
              <a:solidFill>
                <a:srgbClr val="FFFFFF"/>
              </a:solidFill>
            </a:endParaRPr>
          </a:p>
        </p:txBody>
      </p:sp>
      <p:cxnSp>
        <p:nvCxnSpPr>
          <p:cNvPr id="236" name="Google Shape;236;p30"/>
          <p:cNvCxnSpPr/>
          <p:nvPr/>
        </p:nvCxnSpPr>
        <p:spPr>
          <a:xfrm>
            <a:off x="1799275" y="1928450"/>
            <a:ext cx="1236600" cy="525900"/>
          </a:xfrm>
          <a:prstGeom prst="straightConnector1">
            <a:avLst/>
          </a:prstGeom>
          <a:noFill/>
          <a:ln cap="flat" cmpd="sng" w="28575">
            <a:solidFill>
              <a:srgbClr val="FFFFFF"/>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par>
                                <p:cTn fill="hold" nodeType="with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000"/>
                                        <p:tgtEl>
                                          <p:spTgt spid="232"/>
                                        </p:tgtEl>
                                      </p:cBhvr>
                                    </p:animEffect>
                                  </p:childTnLst>
                                </p:cTn>
                              </p:par>
                              <p:par>
                                <p:cTn fill="hold" nodeType="with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par>
                                <p:cTn fill="hold" nodeType="with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0" name="Shape 240"/>
        <p:cNvGrpSpPr/>
        <p:nvPr/>
      </p:nvGrpSpPr>
      <p:grpSpPr>
        <a:xfrm>
          <a:off x="0" y="0"/>
          <a:ext cx="0" cy="0"/>
          <a:chOff x="0" y="0"/>
          <a:chExt cx="0" cy="0"/>
        </a:xfrm>
      </p:grpSpPr>
      <p:pic>
        <p:nvPicPr>
          <p:cNvPr id="241" name="Google Shape;241;p31"/>
          <p:cNvPicPr preferRelativeResize="0"/>
          <p:nvPr/>
        </p:nvPicPr>
        <p:blipFill>
          <a:blip r:embed="rId3">
            <a:alphaModFix/>
          </a:blip>
          <a:stretch>
            <a:fillRect/>
          </a:stretch>
        </p:blipFill>
        <p:spPr>
          <a:xfrm>
            <a:off x="3663975" y="198525"/>
            <a:ext cx="5217966" cy="4838697"/>
          </a:xfrm>
          <a:prstGeom prst="rect">
            <a:avLst/>
          </a:prstGeom>
          <a:noFill/>
          <a:ln>
            <a:noFill/>
          </a:ln>
        </p:spPr>
      </p:pic>
      <p:sp>
        <p:nvSpPr>
          <p:cNvPr id="242" name="Google Shape;242;p31"/>
          <p:cNvSpPr txBox="1"/>
          <p:nvPr>
            <p:ph type="title"/>
          </p:nvPr>
        </p:nvSpPr>
        <p:spPr>
          <a:xfrm>
            <a:off x="311700" y="292625"/>
            <a:ext cx="3434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Curvature of the Universe</a:t>
            </a:r>
            <a:endParaRPr b="1">
              <a:solidFill>
                <a:srgbClr val="FFFFFF"/>
              </a:solidFill>
            </a:endParaRPr>
          </a:p>
        </p:txBody>
      </p:sp>
      <p:sp>
        <p:nvSpPr>
          <p:cNvPr id="243" name="Google Shape;243;p31"/>
          <p:cNvSpPr txBox="1"/>
          <p:nvPr/>
        </p:nvSpPr>
        <p:spPr>
          <a:xfrm>
            <a:off x="627800" y="1801825"/>
            <a:ext cx="2108100" cy="94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2000">
                <a:solidFill>
                  <a:srgbClr val="00FFFF"/>
                </a:solidFill>
              </a:rPr>
              <a:t>Depending on how much “stuff” we have in the Universe, we get very different shapes for space and time!</a:t>
            </a:r>
            <a:endParaRPr b="1" i="1" sz="2000">
              <a:solidFill>
                <a:srgbClr val="00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4933824" cy="5143499"/>
          </a:xfrm>
          <a:prstGeom prst="rect">
            <a:avLst/>
          </a:prstGeom>
          <a:noFill/>
          <a:ln>
            <a:noFill/>
          </a:ln>
        </p:spPr>
      </p:pic>
      <p:pic>
        <p:nvPicPr>
          <p:cNvPr id="62" name="Google Shape;62;p14"/>
          <p:cNvPicPr preferRelativeResize="0"/>
          <p:nvPr/>
        </p:nvPicPr>
        <p:blipFill>
          <a:blip r:embed="rId4">
            <a:alphaModFix/>
          </a:blip>
          <a:stretch>
            <a:fillRect/>
          </a:stretch>
        </p:blipFill>
        <p:spPr>
          <a:xfrm>
            <a:off x="4933825" y="991225"/>
            <a:ext cx="4210174" cy="4152284"/>
          </a:xfrm>
          <a:prstGeom prst="rect">
            <a:avLst/>
          </a:prstGeom>
          <a:noFill/>
          <a:ln>
            <a:noFill/>
          </a:ln>
        </p:spPr>
      </p:pic>
      <p:sp>
        <p:nvSpPr>
          <p:cNvPr id="63" name="Google Shape;63;p14"/>
          <p:cNvSpPr txBox="1"/>
          <p:nvPr>
            <p:ph idx="4294967295" type="ctrTitle"/>
          </p:nvPr>
        </p:nvSpPr>
        <p:spPr>
          <a:xfrm>
            <a:off x="5010025" y="76200"/>
            <a:ext cx="4210200" cy="99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sz="3900"/>
              <a:t>Pillars of Creation</a:t>
            </a:r>
            <a:endParaRPr i="1" sz="39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47" name="Shape 247"/>
        <p:cNvGrpSpPr/>
        <p:nvPr/>
      </p:nvGrpSpPr>
      <p:grpSpPr>
        <a:xfrm>
          <a:off x="0" y="0"/>
          <a:ext cx="0" cy="0"/>
          <a:chOff x="0" y="0"/>
          <a:chExt cx="0" cy="0"/>
        </a:xfrm>
      </p:grpSpPr>
      <p:pic>
        <p:nvPicPr>
          <p:cNvPr id="248" name="Google Shape;248;p32"/>
          <p:cNvPicPr preferRelativeResize="0"/>
          <p:nvPr/>
        </p:nvPicPr>
        <p:blipFill>
          <a:blip r:embed="rId3">
            <a:alphaModFix/>
          </a:blip>
          <a:stretch>
            <a:fillRect/>
          </a:stretch>
        </p:blipFill>
        <p:spPr>
          <a:xfrm>
            <a:off x="141425" y="636725"/>
            <a:ext cx="8861153" cy="4430577"/>
          </a:xfrm>
          <a:prstGeom prst="rect">
            <a:avLst/>
          </a:prstGeom>
          <a:noFill/>
          <a:ln>
            <a:noFill/>
          </a:ln>
        </p:spPr>
      </p:pic>
      <p:sp>
        <p:nvSpPr>
          <p:cNvPr id="249" name="Google Shape;249;p32"/>
          <p:cNvSpPr txBox="1"/>
          <p:nvPr>
            <p:ph type="title"/>
          </p:nvPr>
        </p:nvSpPr>
        <p:spPr>
          <a:xfrm>
            <a:off x="1593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Cosmic Microwave Background</a:t>
            </a:r>
            <a:endParaRPr b="1">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33"/>
          <p:cNvPicPr preferRelativeResize="0"/>
          <p:nvPr/>
        </p:nvPicPr>
        <p:blipFill>
          <a:blip r:embed="rId3">
            <a:alphaModFix/>
          </a:blip>
          <a:stretch>
            <a:fillRect/>
          </a:stretch>
        </p:blipFill>
        <p:spPr>
          <a:xfrm>
            <a:off x="0" y="762605"/>
            <a:ext cx="9144000" cy="362857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4"/>
          <p:cNvSpPr txBox="1"/>
          <p:nvPr>
            <p:ph type="title"/>
          </p:nvPr>
        </p:nvSpPr>
        <p:spPr>
          <a:xfrm>
            <a:off x="292650" y="283100"/>
            <a:ext cx="3765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A86E8"/>
                </a:solidFill>
              </a:rPr>
              <a:t>LOGISTICS</a:t>
            </a:r>
            <a:endParaRPr b="1">
              <a:solidFill>
                <a:srgbClr val="4A86E8"/>
              </a:solidFill>
            </a:endParaRPr>
          </a:p>
          <a:p>
            <a:pPr indent="-317500" lvl="0" marL="457200" rtl="0" algn="l">
              <a:spcBef>
                <a:spcPts val="0"/>
              </a:spcBef>
              <a:spcAft>
                <a:spcPts val="0"/>
              </a:spcAft>
              <a:buSzPts val="1400"/>
              <a:buChar char="-"/>
            </a:pPr>
            <a:r>
              <a:rPr b="1" lang="en" sz="1400"/>
              <a:t>All material from section is posted on my website (Kahoots, Slides, worksheets).</a:t>
            </a:r>
            <a:endParaRPr b="1" sz="1400"/>
          </a:p>
          <a:p>
            <a:pPr indent="-317500" lvl="0" marL="457200" rtl="0" algn="l">
              <a:spcBef>
                <a:spcPts val="0"/>
              </a:spcBef>
              <a:spcAft>
                <a:spcPts val="0"/>
              </a:spcAft>
              <a:buSzPts val="1400"/>
              <a:buChar char="-"/>
            </a:pPr>
            <a:r>
              <a:rPr b="1" lang="en" sz="1400"/>
              <a:t>Email me if you have any questions!</a:t>
            </a:r>
            <a:endParaRPr b="1" sz="1400"/>
          </a:p>
          <a:p>
            <a:pPr indent="-317500" lvl="0" marL="457200" rtl="0" algn="l">
              <a:spcBef>
                <a:spcPts val="0"/>
              </a:spcBef>
              <a:spcAft>
                <a:spcPts val="0"/>
              </a:spcAft>
              <a:buSzPts val="1400"/>
              <a:buChar char="-"/>
            </a:pPr>
            <a:r>
              <a:rPr b="1" lang="en" sz="1400"/>
              <a:t>Optional extra office hours next week (TO BE ANNOUNCED OVER bCOURSES)</a:t>
            </a:r>
            <a:endParaRPr b="1" sz="1400"/>
          </a:p>
          <a:p>
            <a:pPr indent="-317500" lvl="0" marL="457200" rtl="0" algn="l">
              <a:spcBef>
                <a:spcPts val="0"/>
              </a:spcBef>
              <a:spcAft>
                <a:spcPts val="0"/>
              </a:spcAft>
              <a:buSzPts val="1400"/>
              <a:buChar char="-"/>
            </a:pPr>
            <a:r>
              <a:rPr b="1" lang="en" sz="1400"/>
              <a:t>PLEASE DO ONE LAST ANONYMOUS FEEDBACK FORM:</a:t>
            </a:r>
            <a:endParaRPr b="1" sz="1400"/>
          </a:p>
        </p:txBody>
      </p:sp>
      <p:sp>
        <p:nvSpPr>
          <p:cNvPr id="260" name="Google Shape;260;p34"/>
          <p:cNvSpPr txBox="1"/>
          <p:nvPr>
            <p:ph type="title"/>
          </p:nvPr>
        </p:nvSpPr>
        <p:spPr>
          <a:xfrm>
            <a:off x="4902750" y="283100"/>
            <a:ext cx="3765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FF00"/>
                </a:solidFill>
              </a:rPr>
              <a:t>ADDITIONAL HELP</a:t>
            </a:r>
            <a:endParaRPr b="1">
              <a:solidFill>
                <a:srgbClr val="00FF00"/>
              </a:solidFill>
            </a:endParaRPr>
          </a:p>
          <a:p>
            <a:pPr indent="-317500" lvl="0" marL="457200" rtl="0" algn="l">
              <a:spcBef>
                <a:spcPts val="0"/>
              </a:spcBef>
              <a:spcAft>
                <a:spcPts val="0"/>
              </a:spcAft>
              <a:buSzPts val="1400"/>
              <a:buChar char="-"/>
            </a:pPr>
            <a:r>
              <a:rPr b="1" lang="en" sz="1400"/>
              <a:t>I PREPARED A SUMMARY OF IMPORTANT TOPICS (ON MY WEBSITE)</a:t>
            </a:r>
            <a:endParaRPr b="1" sz="1400"/>
          </a:p>
          <a:p>
            <a:pPr indent="-317500" lvl="0" marL="457200" rtl="0" algn="l">
              <a:spcBef>
                <a:spcPts val="0"/>
              </a:spcBef>
              <a:spcAft>
                <a:spcPts val="0"/>
              </a:spcAft>
              <a:buSzPts val="1400"/>
              <a:buChar char="-"/>
            </a:pPr>
            <a:r>
              <a:rPr b="1" lang="en" sz="1400"/>
              <a:t>I AM ALSO SHARING A KAHOOT ON COSMOLOGY MADE BY JAMES SUNSERI (ANOTHER GSI). </a:t>
            </a:r>
            <a:endParaRPr b="1" sz="1400"/>
          </a:p>
        </p:txBody>
      </p:sp>
      <p:sp>
        <p:nvSpPr>
          <p:cNvPr id="261" name="Google Shape;261;p34"/>
          <p:cNvSpPr txBox="1"/>
          <p:nvPr/>
        </p:nvSpPr>
        <p:spPr>
          <a:xfrm>
            <a:off x="1633575" y="3238500"/>
            <a:ext cx="6672300" cy="15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u="sng">
                <a:solidFill>
                  <a:schemeClr val="hlink"/>
                </a:solidFill>
                <a:hlinkClick r:id="rId3"/>
              </a:rPr>
              <a:t>https://tinyurl.com/pilawaFinalFeedback</a:t>
            </a:r>
            <a:r>
              <a:rPr lang="en" sz="2800">
                <a:solidFill>
                  <a:srgbClr val="FFFFFF"/>
                </a:solidFill>
              </a:rPr>
              <a:t> </a:t>
            </a:r>
            <a:endParaRPr sz="280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35"/>
          <p:cNvSpPr txBox="1"/>
          <p:nvPr/>
        </p:nvSpPr>
        <p:spPr>
          <a:xfrm>
            <a:off x="381000" y="685800"/>
            <a:ext cx="31623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900">
                <a:solidFill>
                  <a:srgbClr val="4A86E8"/>
                </a:solidFill>
              </a:rPr>
              <a:t>A SINCEREST THANK YOU! </a:t>
            </a:r>
            <a:endParaRPr b="1" sz="3900">
              <a:solidFill>
                <a:srgbClr val="4A86E8"/>
              </a:solidFill>
            </a:endParaRPr>
          </a:p>
          <a:p>
            <a:pPr indent="0" lvl="0" marL="0" rtl="0" algn="l">
              <a:spcBef>
                <a:spcPts val="0"/>
              </a:spcBef>
              <a:spcAft>
                <a:spcPts val="0"/>
              </a:spcAft>
              <a:buNone/>
            </a:pPr>
            <a:r>
              <a:rPr b="1" lang="en" sz="2100">
                <a:solidFill>
                  <a:srgbClr val="4A86E8"/>
                </a:solidFill>
              </a:rPr>
              <a:t>STAY HEALTHY</a:t>
            </a:r>
            <a:endParaRPr b="1" sz="2100">
              <a:solidFill>
                <a:srgbClr val="4A86E8"/>
              </a:solidFill>
            </a:endParaRPr>
          </a:p>
          <a:p>
            <a:pPr indent="0" lvl="0" marL="0" rtl="0" algn="l">
              <a:spcBef>
                <a:spcPts val="0"/>
              </a:spcBef>
              <a:spcAft>
                <a:spcPts val="0"/>
              </a:spcAft>
              <a:buNone/>
            </a:pPr>
            <a:r>
              <a:rPr b="1" lang="en" sz="2100">
                <a:solidFill>
                  <a:srgbClr val="4A86E8"/>
                </a:solidFill>
              </a:rPr>
              <a:t>STAY CURIOUS</a:t>
            </a:r>
            <a:endParaRPr b="1" sz="2100">
              <a:solidFill>
                <a:srgbClr val="4A86E8"/>
              </a:solidFill>
            </a:endParaRPr>
          </a:p>
          <a:p>
            <a:pPr indent="0" lvl="0" marL="0" rtl="0" algn="l">
              <a:spcBef>
                <a:spcPts val="0"/>
              </a:spcBef>
              <a:spcAft>
                <a:spcPts val="0"/>
              </a:spcAft>
              <a:buNone/>
            </a:pPr>
            <a:r>
              <a:rPr b="1" lang="en" sz="2100">
                <a:solidFill>
                  <a:srgbClr val="4A86E8"/>
                </a:solidFill>
              </a:rPr>
              <a:t>STAY IN TOUCH!</a:t>
            </a:r>
            <a:endParaRPr b="1" sz="2100">
              <a:solidFill>
                <a:srgbClr val="4A86E8"/>
              </a:solidFill>
            </a:endParaRPr>
          </a:p>
        </p:txBody>
      </p:sp>
      <p:pic>
        <p:nvPicPr>
          <p:cNvPr id="267" name="Google Shape;267;p35"/>
          <p:cNvPicPr preferRelativeResize="0"/>
          <p:nvPr/>
        </p:nvPicPr>
        <p:blipFill>
          <a:blip r:embed="rId3">
            <a:alphaModFix/>
          </a:blip>
          <a:stretch>
            <a:fillRect/>
          </a:stretch>
        </p:blipFill>
        <p:spPr>
          <a:xfrm>
            <a:off x="5705475" y="152400"/>
            <a:ext cx="3172104" cy="483869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pic>
        <p:nvPicPr>
          <p:cNvPr id="68" name="Google Shape;68;p15"/>
          <p:cNvPicPr preferRelativeResize="0"/>
          <p:nvPr/>
        </p:nvPicPr>
        <p:blipFill rotWithShape="1">
          <a:blip r:embed="rId3">
            <a:alphaModFix/>
          </a:blip>
          <a:srcRect b="0" l="13897" r="0" t="0"/>
          <a:stretch/>
        </p:blipFill>
        <p:spPr>
          <a:xfrm>
            <a:off x="0" y="0"/>
            <a:ext cx="4248026" cy="5143499"/>
          </a:xfrm>
          <a:prstGeom prst="rect">
            <a:avLst/>
          </a:prstGeom>
          <a:noFill/>
          <a:ln>
            <a:noFill/>
          </a:ln>
        </p:spPr>
      </p:pic>
      <p:pic>
        <p:nvPicPr>
          <p:cNvPr id="69" name="Google Shape;69;p15"/>
          <p:cNvPicPr preferRelativeResize="0"/>
          <p:nvPr/>
        </p:nvPicPr>
        <p:blipFill>
          <a:blip r:embed="rId4">
            <a:alphaModFix/>
          </a:blip>
          <a:stretch>
            <a:fillRect/>
          </a:stretch>
        </p:blipFill>
        <p:spPr>
          <a:xfrm>
            <a:off x="3657616" y="0"/>
            <a:ext cx="5486384" cy="5143500"/>
          </a:xfrm>
          <a:prstGeom prst="rect">
            <a:avLst/>
          </a:prstGeom>
          <a:noFill/>
          <a:ln>
            <a:noFill/>
          </a:ln>
        </p:spPr>
      </p:pic>
      <p:sp>
        <p:nvSpPr>
          <p:cNvPr id="70" name="Google Shape;70;p15"/>
          <p:cNvSpPr txBox="1"/>
          <p:nvPr/>
        </p:nvSpPr>
        <p:spPr>
          <a:xfrm>
            <a:off x="712975" y="4175900"/>
            <a:ext cx="2329800" cy="8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700">
                <a:solidFill>
                  <a:srgbClr val="FFFFFF"/>
                </a:solidFill>
                <a:highlight>
                  <a:srgbClr val="000000"/>
                </a:highlight>
              </a:rPr>
              <a:t>OPTICAL</a:t>
            </a:r>
            <a:endParaRPr sz="3700">
              <a:solidFill>
                <a:srgbClr val="FFFFFF"/>
              </a:solidFill>
              <a:highlight>
                <a:srgbClr val="000000"/>
              </a:highlight>
            </a:endParaRPr>
          </a:p>
        </p:txBody>
      </p:sp>
      <p:sp>
        <p:nvSpPr>
          <p:cNvPr id="71" name="Google Shape;71;p15"/>
          <p:cNvSpPr txBox="1"/>
          <p:nvPr/>
        </p:nvSpPr>
        <p:spPr>
          <a:xfrm>
            <a:off x="5093150" y="4175900"/>
            <a:ext cx="3476100" cy="85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700">
                <a:solidFill>
                  <a:srgbClr val="FFFFFF"/>
                </a:solidFill>
                <a:highlight>
                  <a:srgbClr val="000000"/>
                </a:highlight>
              </a:rPr>
              <a:t>INFRARED</a:t>
            </a:r>
            <a:endParaRPr sz="3700">
              <a:solidFill>
                <a:srgbClr val="FFFFFF"/>
              </a:solidFill>
              <a:highlight>
                <a:srgbClr val="000000"/>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pic>
        <p:nvPicPr>
          <p:cNvPr id="76" name="Google Shape;76;p16"/>
          <p:cNvPicPr preferRelativeResize="0"/>
          <p:nvPr/>
        </p:nvPicPr>
        <p:blipFill rotWithShape="1">
          <a:blip r:embed="rId3">
            <a:alphaModFix/>
          </a:blip>
          <a:srcRect b="0" l="0" r="0" t="43747"/>
          <a:stretch/>
        </p:blipFill>
        <p:spPr>
          <a:xfrm>
            <a:off x="0" y="-75"/>
            <a:ext cx="9144000" cy="5143500"/>
          </a:xfrm>
          <a:prstGeom prst="rect">
            <a:avLst/>
          </a:prstGeom>
          <a:noFill/>
          <a:ln>
            <a:noFill/>
          </a:ln>
        </p:spPr>
      </p:pic>
      <p:sp>
        <p:nvSpPr>
          <p:cNvPr id="77" name="Google Shape;77;p16"/>
          <p:cNvSpPr/>
          <p:nvPr/>
        </p:nvSpPr>
        <p:spPr>
          <a:xfrm>
            <a:off x="3233775" y="38000"/>
            <a:ext cx="1489500" cy="1502400"/>
          </a:xfrm>
          <a:prstGeom prst="rect">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8" name="Google Shape;78;p16"/>
          <p:cNvPicPr preferRelativeResize="0"/>
          <p:nvPr/>
        </p:nvPicPr>
        <p:blipFill rotWithShape="1">
          <a:blip r:embed="rId3">
            <a:alphaModFix/>
          </a:blip>
          <a:srcRect b="38287" l="28546" r="36784" t="33449"/>
          <a:stretch/>
        </p:blipFill>
        <p:spPr>
          <a:xfrm>
            <a:off x="5869000" y="194100"/>
            <a:ext cx="3170124" cy="2584476"/>
          </a:xfrm>
          <a:prstGeom prst="rect">
            <a:avLst/>
          </a:prstGeom>
          <a:noFill/>
          <a:ln>
            <a:noFill/>
          </a:ln>
        </p:spPr>
      </p:pic>
      <p:sp>
        <p:nvSpPr>
          <p:cNvPr id="79" name="Google Shape;79;p16"/>
          <p:cNvSpPr txBox="1"/>
          <p:nvPr>
            <p:ph type="title"/>
          </p:nvPr>
        </p:nvSpPr>
        <p:spPr>
          <a:xfrm>
            <a:off x="95475" y="114200"/>
            <a:ext cx="6286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t>"The surface of the Earth is the shore of the cosmic ocean. On this shore, we have learned most of what we know. Recently we have waded in, maybe ankle deep, and the water seems inviting. Some part of our being knows that the Cosmos is where we came from. We long to return. And we can -- because the Cosmos is within us. We are made of star stuff. We are the way that the Cosmos knows itself."</a:t>
            </a:r>
            <a:endParaRPr sz="2100"/>
          </a:p>
          <a:p>
            <a:pPr indent="0" lvl="0" marL="0" rtl="0" algn="l">
              <a:spcBef>
                <a:spcPts val="0"/>
              </a:spcBef>
              <a:spcAft>
                <a:spcPts val="0"/>
              </a:spcAft>
              <a:buNone/>
            </a:pPr>
            <a:r>
              <a:rPr lang="en" sz="2100"/>
              <a:t>-- Carl Sagan</a:t>
            </a:r>
            <a:endParaRPr sz="21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ph type="ctrTitle"/>
          </p:nvPr>
        </p:nvSpPr>
        <p:spPr>
          <a:xfrm>
            <a:off x="703850" y="101725"/>
            <a:ext cx="7791600" cy="1062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 BLITZ THROUGH C10</a:t>
            </a:r>
            <a:endParaRPr/>
          </a:p>
        </p:txBody>
      </p:sp>
      <p:pic>
        <p:nvPicPr>
          <p:cNvPr id="85" name="Google Shape;85;p17"/>
          <p:cNvPicPr preferRelativeResize="0"/>
          <p:nvPr/>
        </p:nvPicPr>
        <p:blipFill rotWithShape="1">
          <a:blip r:embed="rId3">
            <a:alphaModFix/>
          </a:blip>
          <a:srcRect b="25063" l="0" r="0" t="27627"/>
          <a:stretch/>
        </p:blipFill>
        <p:spPr>
          <a:xfrm>
            <a:off x="800100" y="1333500"/>
            <a:ext cx="7791450" cy="3686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8"/>
          <p:cNvSpPr txBox="1"/>
          <p:nvPr>
            <p:ph type="ctrTitle"/>
          </p:nvPr>
        </p:nvSpPr>
        <p:spPr>
          <a:xfrm>
            <a:off x="152683" y="-11773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ELECTROMAGNETIC RADIATION</a:t>
            </a:r>
            <a:endParaRPr sz="3600"/>
          </a:p>
        </p:txBody>
      </p:sp>
      <p:pic>
        <p:nvPicPr>
          <p:cNvPr id="91" name="Google Shape;91;p18"/>
          <p:cNvPicPr preferRelativeResize="0"/>
          <p:nvPr/>
        </p:nvPicPr>
        <p:blipFill>
          <a:blip r:embed="rId3">
            <a:alphaModFix/>
          </a:blip>
          <a:stretch>
            <a:fillRect/>
          </a:stretch>
        </p:blipFill>
        <p:spPr>
          <a:xfrm>
            <a:off x="848625" y="1127075"/>
            <a:ext cx="7800975" cy="981075"/>
          </a:xfrm>
          <a:prstGeom prst="rect">
            <a:avLst/>
          </a:prstGeom>
          <a:noFill/>
          <a:ln>
            <a:noFill/>
          </a:ln>
        </p:spPr>
      </p:pic>
      <p:sp>
        <p:nvSpPr>
          <p:cNvPr id="92" name="Google Shape;92;p18"/>
          <p:cNvSpPr txBox="1"/>
          <p:nvPr/>
        </p:nvSpPr>
        <p:spPr>
          <a:xfrm>
            <a:off x="311700" y="2338050"/>
            <a:ext cx="27102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short wavelength</a:t>
            </a:r>
            <a:endParaRPr b="1" sz="2400">
              <a:solidFill>
                <a:srgbClr val="FFFFFF"/>
              </a:solidFill>
            </a:endParaRPr>
          </a:p>
          <a:p>
            <a:pPr indent="0" lvl="0" marL="0" rtl="0" algn="l">
              <a:spcBef>
                <a:spcPts val="0"/>
              </a:spcBef>
              <a:spcAft>
                <a:spcPts val="0"/>
              </a:spcAft>
              <a:buNone/>
            </a:pPr>
            <a:r>
              <a:t/>
            </a:r>
            <a:endParaRPr b="1" sz="2400">
              <a:solidFill>
                <a:srgbClr val="FFFFFF"/>
              </a:solidFill>
            </a:endParaRPr>
          </a:p>
        </p:txBody>
      </p:sp>
      <p:sp>
        <p:nvSpPr>
          <p:cNvPr id="93" name="Google Shape;93;p18"/>
          <p:cNvSpPr txBox="1"/>
          <p:nvPr/>
        </p:nvSpPr>
        <p:spPr>
          <a:xfrm>
            <a:off x="5522350" y="2360000"/>
            <a:ext cx="27102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long wavelength</a:t>
            </a:r>
            <a:endParaRPr b="1" sz="2400">
              <a:solidFill>
                <a:srgbClr val="FFFFFF"/>
              </a:solidFill>
            </a:endParaRPr>
          </a:p>
          <a:p>
            <a:pPr indent="0" lvl="0" marL="0" rtl="0" algn="l">
              <a:spcBef>
                <a:spcPts val="0"/>
              </a:spcBef>
              <a:spcAft>
                <a:spcPts val="0"/>
              </a:spcAft>
              <a:buNone/>
            </a:pPr>
            <a:r>
              <a:t/>
            </a:r>
            <a:endParaRPr b="1" sz="2400">
              <a:solidFill>
                <a:srgbClr val="FFFFFF"/>
              </a:solidFill>
            </a:endParaRPr>
          </a:p>
        </p:txBody>
      </p:sp>
      <p:sp>
        <p:nvSpPr>
          <p:cNvPr id="94" name="Google Shape;94;p18"/>
          <p:cNvSpPr txBox="1"/>
          <p:nvPr/>
        </p:nvSpPr>
        <p:spPr>
          <a:xfrm>
            <a:off x="331075" y="3021400"/>
            <a:ext cx="27102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high frequency</a:t>
            </a:r>
            <a:endParaRPr b="1" sz="2400">
              <a:solidFill>
                <a:srgbClr val="FFFFFF"/>
              </a:solidFill>
            </a:endParaRPr>
          </a:p>
        </p:txBody>
      </p:sp>
      <p:sp>
        <p:nvSpPr>
          <p:cNvPr id="95" name="Google Shape;95;p18"/>
          <p:cNvSpPr txBox="1"/>
          <p:nvPr/>
        </p:nvSpPr>
        <p:spPr>
          <a:xfrm>
            <a:off x="5522350" y="3008450"/>
            <a:ext cx="27102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low frequency</a:t>
            </a:r>
            <a:endParaRPr b="1" sz="2400">
              <a:solidFill>
                <a:srgbClr val="FFFFFF"/>
              </a:solidFill>
            </a:endParaRPr>
          </a:p>
        </p:txBody>
      </p:sp>
      <p:sp>
        <p:nvSpPr>
          <p:cNvPr id="96" name="Google Shape;96;p18"/>
          <p:cNvSpPr txBox="1"/>
          <p:nvPr>
            <p:ph type="ctrTitle"/>
          </p:nvPr>
        </p:nvSpPr>
        <p:spPr>
          <a:xfrm>
            <a:off x="200300" y="4171950"/>
            <a:ext cx="8520600" cy="795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E = hf = hc/λ</a:t>
            </a:r>
            <a:endParaRPr sz="3600"/>
          </a:p>
        </p:txBody>
      </p:sp>
      <p:sp>
        <p:nvSpPr>
          <p:cNvPr id="97" name="Google Shape;97;p18"/>
          <p:cNvSpPr txBox="1"/>
          <p:nvPr/>
        </p:nvSpPr>
        <p:spPr>
          <a:xfrm>
            <a:off x="378700" y="3596675"/>
            <a:ext cx="27102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high energy</a:t>
            </a:r>
            <a:endParaRPr b="1" sz="2400">
              <a:solidFill>
                <a:srgbClr val="FFFFFF"/>
              </a:solidFill>
            </a:endParaRPr>
          </a:p>
        </p:txBody>
      </p:sp>
      <p:sp>
        <p:nvSpPr>
          <p:cNvPr id="98" name="Google Shape;98;p18"/>
          <p:cNvSpPr txBox="1"/>
          <p:nvPr/>
        </p:nvSpPr>
        <p:spPr>
          <a:xfrm>
            <a:off x="5569825" y="3704550"/>
            <a:ext cx="2710200" cy="46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low</a:t>
            </a:r>
            <a:r>
              <a:rPr b="1" lang="en" sz="2400">
                <a:solidFill>
                  <a:srgbClr val="FFFFFF"/>
                </a:solidFill>
              </a:rPr>
              <a:t> energy</a:t>
            </a:r>
            <a:endParaRPr b="1" sz="2400">
              <a:solidFill>
                <a:srgbClr val="FFFFFF"/>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1000"/>
                                        <p:tgtEl>
                                          <p:spTgt spid="92"/>
                                        </p:tgtEl>
                                      </p:cBhvr>
                                    </p:animEffect>
                                  </p:childTnLst>
                                </p:cTn>
                              </p:par>
                              <p:par>
                                <p:cTn fill="hold" nodeType="with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000"/>
                                        <p:tgtEl>
                                          <p:spTgt spid="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000"/>
                                        <p:tgtEl>
                                          <p:spTgt spid="94"/>
                                        </p:tgtEl>
                                      </p:cBhvr>
                                    </p:animEffect>
                                  </p:childTnLst>
                                </p:cTn>
                              </p:par>
                              <p:par>
                                <p:cTn fill="hold" nodeType="with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000"/>
                                        <p:tgtEl>
                                          <p:spTgt spid="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19"/>
          <p:cNvPicPr preferRelativeResize="0"/>
          <p:nvPr/>
        </p:nvPicPr>
        <p:blipFill>
          <a:blip r:embed="rId3">
            <a:alphaModFix/>
          </a:blip>
          <a:stretch>
            <a:fillRect/>
          </a:stretch>
        </p:blipFill>
        <p:spPr>
          <a:xfrm>
            <a:off x="2251125" y="550338"/>
            <a:ext cx="4641750" cy="40428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20"/>
          <p:cNvPicPr preferRelativeResize="0"/>
          <p:nvPr/>
        </p:nvPicPr>
        <p:blipFill>
          <a:blip r:embed="rId3">
            <a:alphaModFix/>
          </a:blip>
          <a:stretch>
            <a:fillRect/>
          </a:stretch>
        </p:blipFill>
        <p:spPr>
          <a:xfrm>
            <a:off x="289263" y="408250"/>
            <a:ext cx="8451776" cy="4159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p21"/>
          <p:cNvSpPr/>
          <p:nvPr/>
        </p:nvSpPr>
        <p:spPr>
          <a:xfrm>
            <a:off x="5610575" y="807150"/>
            <a:ext cx="3420600" cy="2777100"/>
          </a:xfrm>
          <a:prstGeom prst="rect">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1"/>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Temperature of Black-bodies (Stars) → Color!</a:t>
            </a:r>
            <a:endParaRPr/>
          </a:p>
        </p:txBody>
      </p:sp>
      <p:pic>
        <p:nvPicPr>
          <p:cNvPr id="115" name="Google Shape;115;p21"/>
          <p:cNvPicPr preferRelativeResize="0"/>
          <p:nvPr/>
        </p:nvPicPr>
        <p:blipFill>
          <a:blip r:embed="rId3">
            <a:alphaModFix/>
          </a:blip>
          <a:stretch>
            <a:fillRect/>
          </a:stretch>
        </p:blipFill>
        <p:spPr>
          <a:xfrm>
            <a:off x="311700" y="831450"/>
            <a:ext cx="5157220" cy="4125776"/>
          </a:xfrm>
          <a:prstGeom prst="rect">
            <a:avLst/>
          </a:prstGeom>
          <a:noFill/>
          <a:ln>
            <a:noFill/>
          </a:ln>
        </p:spPr>
      </p:pic>
      <p:pic>
        <p:nvPicPr>
          <p:cNvPr id="116" name="Google Shape;116;p21"/>
          <p:cNvPicPr preferRelativeResize="0"/>
          <p:nvPr/>
        </p:nvPicPr>
        <p:blipFill>
          <a:blip r:embed="rId4">
            <a:alphaModFix/>
          </a:blip>
          <a:stretch>
            <a:fillRect/>
          </a:stretch>
        </p:blipFill>
        <p:spPr>
          <a:xfrm>
            <a:off x="5632595" y="837100"/>
            <a:ext cx="3370282" cy="2696225"/>
          </a:xfrm>
          <a:prstGeom prst="rect">
            <a:avLst/>
          </a:prstGeom>
          <a:noFill/>
          <a:ln>
            <a:noFill/>
          </a:ln>
        </p:spPr>
      </p:pic>
      <p:pic>
        <p:nvPicPr>
          <p:cNvPr id="117" name="Google Shape;117;p21"/>
          <p:cNvPicPr preferRelativeResize="0"/>
          <p:nvPr/>
        </p:nvPicPr>
        <p:blipFill>
          <a:blip r:embed="rId5">
            <a:alphaModFix/>
          </a:blip>
          <a:stretch>
            <a:fillRect/>
          </a:stretch>
        </p:blipFill>
        <p:spPr>
          <a:xfrm>
            <a:off x="5045297" y="3533322"/>
            <a:ext cx="3957575" cy="790079"/>
          </a:xfrm>
          <a:prstGeom prst="rect">
            <a:avLst/>
          </a:prstGeom>
          <a:noFill/>
          <a:ln>
            <a:noFill/>
          </a:ln>
        </p:spPr>
      </p:pic>
      <p:sp>
        <p:nvSpPr>
          <p:cNvPr id="118" name="Google Shape;118;p21"/>
          <p:cNvSpPr txBox="1"/>
          <p:nvPr>
            <p:ph type="title"/>
          </p:nvPr>
        </p:nvSpPr>
        <p:spPr>
          <a:xfrm>
            <a:off x="5925600" y="4384525"/>
            <a:ext cx="2906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“Wien’s Law”</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400"/>
                                        <p:tgtEl>
                                          <p:spTgt spid="1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300"/>
                                        <p:tgtEl>
                                          <p:spTgt spid="1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FFFFF"/>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