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 b="def" i="def"/>
      <a:tcStyle>
        <a:tcBdr/>
        <a:fill>
          <a:solidFill>
            <a:srgbClr val="FF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Body Level One…"/>
          <p:cNvSpPr txBox="1"/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/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itle Text"/>
          <p:cNvSpPr txBox="1"/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/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54;p13" descr="Google Shape;54;p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094324"/>
            <a:ext cx="8839197" cy="29548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59;p14" descr="Google Shape;59;p14"/>
          <p:cNvPicPr>
            <a:picLocks noChangeAspect="1"/>
          </p:cNvPicPr>
          <p:nvPr/>
        </p:nvPicPr>
        <p:blipFill>
          <a:blip r:embed="rId2">
            <a:extLst/>
          </a:blip>
          <a:srcRect l="6183" t="0" r="8527" b="0"/>
          <a:stretch>
            <a:fillRect/>
          </a:stretch>
        </p:blipFill>
        <p:spPr>
          <a:xfrm>
            <a:off x="3195574" y="2002200"/>
            <a:ext cx="5775175" cy="282150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Google Shape;60;p14"/>
          <p:cNvSpPr txBox="1"/>
          <p:nvPr>
            <p:ph type="title"/>
          </p:nvPr>
        </p:nvSpPr>
        <p:spPr>
          <a:xfrm>
            <a:off x="80674" y="88874"/>
            <a:ext cx="8520602" cy="572702"/>
          </a:xfrm>
          <a:prstGeom prst="rect">
            <a:avLst/>
          </a:prstGeom>
        </p:spPr>
        <p:txBody>
          <a:bodyPr/>
          <a:lstStyle>
            <a:lvl1pPr defTabSz="877823">
              <a:defRPr sz="2688"/>
            </a:lvl1pPr>
          </a:lstStyle>
          <a:p>
            <a:pPr/>
            <a:r>
              <a:t>Group 1</a:t>
            </a:r>
          </a:p>
        </p:txBody>
      </p:sp>
      <p:sp>
        <p:nvSpPr>
          <p:cNvPr id="113" name="Google Shape;61;p14"/>
          <p:cNvSpPr txBox="1"/>
          <p:nvPr>
            <p:ph type="body" sz="half" idx="1"/>
          </p:nvPr>
        </p:nvSpPr>
        <p:spPr>
          <a:xfrm>
            <a:off x="80674" y="738600"/>
            <a:ext cx="8520602" cy="1263601"/>
          </a:xfrm>
          <a:prstGeom prst="rect">
            <a:avLst/>
          </a:prstGeom>
        </p:spPr>
        <p:txBody>
          <a:bodyPr/>
          <a:lstStyle>
            <a:lvl1pPr marL="0" indent="0" defTabSz="832104">
              <a:spcBef>
                <a:spcPts val="1400"/>
              </a:spcBef>
              <a:buSzTx/>
              <a:buNone/>
              <a:defRPr sz="1638"/>
            </a:lvl1pPr>
          </a:lstStyle>
          <a:p>
            <a:pPr/>
            <a:r>
              <a:t>The year is 2071, and we have discovered life around a distant star system. Below are two spectra of the star that hosts the alien life: one spectra (right) representing what we see on Earth, and another spectra representing what aliens living around that star would see (left).</a:t>
            </a:r>
          </a:p>
        </p:txBody>
      </p:sp>
      <p:sp>
        <p:nvSpPr>
          <p:cNvPr id="114" name="Google Shape;62;p14"/>
          <p:cNvSpPr txBox="1"/>
          <p:nvPr/>
        </p:nvSpPr>
        <p:spPr>
          <a:xfrm>
            <a:off x="80674" y="2154600"/>
            <a:ext cx="3000002" cy="2581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AutoNum type="alphaUcParenR" startAt="1"/>
              <a:defRPr sz="1800">
                <a:solidFill>
                  <a:schemeClr val="accent2">
                    <a:lumOff val="21764"/>
                  </a:schemeClr>
                </a:solidFill>
              </a:defRPr>
            </a:pPr>
            <a:r>
              <a:t>What type of spectrum do we see? What can it tell us?</a:t>
            </a:r>
          </a:p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AutoNum type="alphaUcParenR" startAt="1"/>
              <a:defRPr sz="1800">
                <a:solidFill>
                  <a:schemeClr val="accent2">
                    <a:lumOff val="21764"/>
                  </a:schemeClr>
                </a:solidFill>
              </a:defRPr>
            </a:pPr>
            <a:r>
              <a:t>How fast is the alien star moving relative to us? </a:t>
            </a:r>
          </a:p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AutoNum type="alphaUcParenR" startAt="1"/>
              <a:defRPr sz="1800">
                <a:solidFill>
                  <a:schemeClr val="accent2">
                    <a:lumOff val="21764"/>
                  </a:schemeClr>
                </a:solidFill>
              </a:defRPr>
            </a:pPr>
            <a:r>
              <a:t>Is it moving toward or away from us?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67;p15"/>
          <p:cNvSpPr txBox="1"/>
          <p:nvPr>
            <p:ph type="title"/>
          </p:nvPr>
        </p:nvSpPr>
        <p:spPr>
          <a:xfrm>
            <a:off x="71049" y="50374"/>
            <a:ext cx="8520602" cy="572702"/>
          </a:xfrm>
          <a:prstGeom prst="rect">
            <a:avLst/>
          </a:prstGeom>
        </p:spPr>
        <p:txBody>
          <a:bodyPr/>
          <a:lstStyle>
            <a:lvl1pPr defTabSz="877823">
              <a:defRPr sz="2688"/>
            </a:lvl1pPr>
          </a:lstStyle>
          <a:p>
            <a:pPr/>
            <a:r>
              <a:t>Group 1</a:t>
            </a:r>
          </a:p>
        </p:txBody>
      </p:sp>
      <p:sp>
        <p:nvSpPr>
          <p:cNvPr id="117" name="Google Shape;68;p15"/>
          <p:cNvSpPr txBox="1"/>
          <p:nvPr>
            <p:ph type="body" sz="quarter" idx="1"/>
          </p:nvPr>
        </p:nvSpPr>
        <p:spPr>
          <a:xfrm>
            <a:off x="71049" y="661600"/>
            <a:ext cx="8520602" cy="7821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SzTx/>
              <a:buNone/>
            </a:lvl1pPr>
          </a:lstStyle>
          <a:p>
            <a:pPr/>
            <a:r>
              <a:t>Below is a plot of two blackbody curves, and this questions concerns their properties.</a:t>
            </a:r>
          </a:p>
        </p:txBody>
      </p:sp>
      <p:pic>
        <p:nvPicPr>
          <p:cNvPr id="118" name="Google Shape;69;p15" descr="Google Shape;69;p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45249" y="1848049"/>
            <a:ext cx="4260801" cy="3195601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Google Shape;70;p15"/>
          <p:cNvSpPr txBox="1"/>
          <p:nvPr/>
        </p:nvSpPr>
        <p:spPr>
          <a:xfrm>
            <a:off x="162025" y="1482225"/>
            <a:ext cx="8192700" cy="1969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AutoNum type="alphaUcParenR" startAt="1"/>
              <a:defRPr sz="1800">
                <a:solidFill>
                  <a:schemeClr val="accent2">
                    <a:lumOff val="21764"/>
                  </a:schemeClr>
                </a:solidFill>
              </a:defRPr>
            </a:pPr>
            <a:r>
              <a:t>Discuss in your group what this plot represents and what we can learn from it.</a:t>
            </a:r>
          </a:p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AutoNum type="alphaUcParenR" startAt="1"/>
              <a:defRPr sz="1800">
                <a:solidFill>
                  <a:schemeClr val="accent2">
                    <a:lumOff val="21764"/>
                  </a:schemeClr>
                </a:solidFill>
              </a:defRPr>
            </a:pPr>
            <a:r>
              <a:t>Which star is hotter and by what factor?</a:t>
            </a:r>
          </a:p>
          <a:p>
            <a:pPr marL="457200" indent="-3429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800"/>
              <a:buAutoNum type="alphaUcParenR" startAt="1"/>
              <a:defRPr sz="1800">
                <a:solidFill>
                  <a:schemeClr val="accent2">
                    <a:lumOff val="21764"/>
                  </a:schemeClr>
                </a:solidFill>
              </a:defRPr>
            </a:pPr>
            <a:r>
              <a:t>Assume Star 1 has the same radius</a:t>
            </a:r>
            <a:br/>
            <a:r>
              <a:t>as Star 2. What is the ratio of the two </a:t>
            </a:r>
            <a:br/>
            <a:r>
              <a:t>stars’ luminosities?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75;p16"/>
          <p:cNvSpPr txBox="1"/>
          <p:nvPr>
            <p:ph type="title"/>
          </p:nvPr>
        </p:nvSpPr>
        <p:spPr>
          <a:xfrm>
            <a:off x="-1" y="-1"/>
            <a:ext cx="8520602" cy="572702"/>
          </a:xfrm>
          <a:prstGeom prst="rect">
            <a:avLst/>
          </a:prstGeom>
        </p:spPr>
        <p:txBody>
          <a:bodyPr/>
          <a:lstStyle>
            <a:lvl1pPr defTabSz="877823">
              <a:defRPr sz="2688"/>
            </a:lvl1pPr>
          </a:lstStyle>
          <a:p>
            <a:pPr/>
            <a:r>
              <a:t>Group 1</a:t>
            </a:r>
          </a:p>
        </p:txBody>
      </p:sp>
      <p:sp>
        <p:nvSpPr>
          <p:cNvPr id="122" name="Google Shape;76;p16"/>
          <p:cNvSpPr txBox="1"/>
          <p:nvPr>
            <p:ph type="body" sz="half" idx="1"/>
          </p:nvPr>
        </p:nvSpPr>
        <p:spPr>
          <a:xfrm>
            <a:off x="228599" y="572700"/>
            <a:ext cx="8520602" cy="1140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SzTx/>
              <a:buNone/>
            </a:lvl1pPr>
          </a:lstStyle>
          <a:p>
            <a:pPr/>
            <a:r>
              <a:t>Below is a diagram of the Earth-Moon-Sun system as viewed from the Southern Hemisphere (the white blob on the Earth is my attempt at Antarctica). Take a second to absorb the geometry of the situation, including the Earth’s rotation. </a:t>
            </a:r>
          </a:p>
        </p:txBody>
      </p:sp>
      <p:sp>
        <p:nvSpPr>
          <p:cNvPr id="123" name="Google Shape;77;p16"/>
          <p:cNvSpPr txBox="1"/>
          <p:nvPr/>
        </p:nvSpPr>
        <p:spPr>
          <a:xfrm>
            <a:off x="85824" y="1807949"/>
            <a:ext cx="3000002" cy="270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175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400"/>
              <a:buAutoNum type="alphaUcParenR" startAt="1"/>
              <a:defRPr>
                <a:solidFill>
                  <a:schemeClr val="accent2">
                    <a:lumOff val="21764"/>
                  </a:schemeClr>
                </a:solidFill>
              </a:defRPr>
            </a:pPr>
            <a:r>
              <a:t>Label the phases of the moon.</a:t>
            </a:r>
          </a:p>
          <a:p>
            <a:pPr marL="457200" indent="-3175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400"/>
              <a:buAutoNum type="alphaUcParenR" startAt="1"/>
              <a:defRPr>
                <a:solidFill>
                  <a:schemeClr val="accent2">
                    <a:lumOff val="21764"/>
                  </a:schemeClr>
                </a:solidFill>
              </a:defRPr>
            </a:pPr>
            <a:r>
              <a:t>In what order will these phases happen?</a:t>
            </a:r>
          </a:p>
          <a:p>
            <a:pPr marL="457200" indent="-3175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400"/>
              <a:buAutoNum type="alphaUcParenR" startAt="1"/>
              <a:defRPr>
                <a:solidFill>
                  <a:schemeClr val="accent2">
                    <a:lumOff val="21764"/>
                  </a:schemeClr>
                </a:solidFill>
              </a:defRPr>
            </a:pPr>
            <a:r>
              <a:t>At what time of day or night would you see the full moon directly overhead (if you were standing on the equator)?</a:t>
            </a:r>
          </a:p>
          <a:p>
            <a:pPr marL="457200" indent="-317500">
              <a:lnSpc>
                <a:spcPct val="115000"/>
              </a:lnSpc>
              <a:buClr>
                <a:schemeClr val="accent2">
                  <a:lumOff val="21764"/>
                </a:schemeClr>
              </a:buClr>
              <a:buSzPts val="1400"/>
              <a:buAutoNum type="alphaUcParenR" startAt="1"/>
              <a:defRPr>
                <a:solidFill>
                  <a:schemeClr val="accent2">
                    <a:lumOff val="21764"/>
                  </a:schemeClr>
                </a:solidFill>
              </a:defRPr>
            </a:pPr>
            <a:r>
              <a:t>Discuss in your group why the Moon can eclipse the Sun. </a:t>
            </a:r>
          </a:p>
        </p:txBody>
      </p:sp>
      <p:pic>
        <p:nvPicPr>
          <p:cNvPr id="124" name="Google Shape;78;p16" descr="Google Shape;78;p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0624" y="1861624"/>
            <a:ext cx="5753376" cy="29463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