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apod.nasa.gov/apod/ap010730.html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Magellanic mountain APOD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b3aeb445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b3aeb445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TARANTULA nebula -- largest star forming region in the local group of galaxies. Yellow line = longer than 1000 light years.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If this were the same distance as the other nebulae we have been looking at, it would take up half the sky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rgbClr val="F4F4FF"/>
                </a:highlight>
              </a:rPr>
              <a:t>Blue circle: Central star cluster;  intense radiation, stellar winds and supernova shocks from the central young cluster of massive stars, cataloged as </a:t>
            </a:r>
            <a:r>
              <a:rPr lang="en" u="sng">
                <a:solidFill>
                  <a:srgbClr val="0097A7"/>
                </a:solidFill>
                <a:highlight>
                  <a:srgbClr val="F4F4FF"/>
                </a:highlight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R136</a:t>
            </a:r>
            <a:r>
              <a:rPr lang="en">
                <a:solidFill>
                  <a:schemeClr val="dk1"/>
                </a:solidFill>
                <a:highlight>
                  <a:srgbClr val="F4F4FF"/>
                </a:highlight>
              </a:rPr>
              <a:t>, energize the nebular glow and shape the spidery filaments.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Green circle: Location of SN 1987A -- closest supernova of our lifetime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c15efe99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c15efe99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c15efe99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c15efe99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c15efe999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c15efe99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ac773b33b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ac773b33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ac773b33b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ac773b33b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ac773b33b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ac773b33b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43535" l="0" r="0" t="10223"/>
          <a:stretch/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 rot="-1964183">
            <a:off x="1143" y="683560"/>
            <a:ext cx="2664511" cy="7083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FFFFFF"/>
                </a:solidFill>
              </a:rPr>
              <a:t>week 13</a:t>
            </a:r>
            <a:endParaRPr sz="5200">
              <a:solidFill>
                <a:srgbClr val="FFFFFF"/>
              </a:solidFill>
            </a:endParaRPr>
          </a:p>
        </p:txBody>
      </p:sp>
      <p:cxnSp>
        <p:nvCxnSpPr>
          <p:cNvPr id="56" name="Google Shape;56;p13"/>
          <p:cNvCxnSpPr/>
          <p:nvPr/>
        </p:nvCxnSpPr>
        <p:spPr>
          <a:xfrm>
            <a:off x="5514625" y="1372250"/>
            <a:ext cx="820800" cy="8079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0" l="21252" r="9409" t="0"/>
          <a:stretch/>
        </p:blipFill>
        <p:spPr>
          <a:xfrm rot="-5400000">
            <a:off x="2006661" y="-2006662"/>
            <a:ext cx="5143501" cy="9156823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 rot="387">
            <a:off x="6479393" y="4435051"/>
            <a:ext cx="26646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FFFFFF"/>
                </a:solidFill>
              </a:rPr>
              <a:t>apod</a:t>
            </a:r>
            <a:endParaRPr sz="5200">
              <a:solidFill>
                <a:srgbClr val="FFFFFF"/>
              </a:solidFill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6732200" y="3681425"/>
            <a:ext cx="346200" cy="384900"/>
          </a:xfrm>
          <a:prstGeom prst="ellipse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4" name="Google Shape;64;p14"/>
          <p:cNvCxnSpPr/>
          <p:nvPr/>
        </p:nvCxnSpPr>
        <p:spPr>
          <a:xfrm flipH="1" rot="10800000">
            <a:off x="311725" y="184200"/>
            <a:ext cx="7424700" cy="47751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" name="Google Shape;65;p14"/>
          <p:cNvSpPr/>
          <p:nvPr/>
        </p:nvSpPr>
        <p:spPr>
          <a:xfrm>
            <a:off x="1629475" y="1733825"/>
            <a:ext cx="2664600" cy="2408700"/>
          </a:xfrm>
          <a:prstGeom prst="ellipse">
            <a:avLst/>
          </a:prstGeom>
          <a:noFill/>
          <a:ln cap="flat" cmpd="sng" w="2857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1593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Contents of the Universe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0913" y="893025"/>
            <a:ext cx="5905681" cy="4125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" name="Google Shape;72;p15"/>
          <p:cNvCxnSpPr/>
          <p:nvPr/>
        </p:nvCxnSpPr>
        <p:spPr>
          <a:xfrm flipH="1" rot="10800000">
            <a:off x="2878850" y="3654125"/>
            <a:ext cx="2629800" cy="6180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3" name="Google Shape;73;p15"/>
          <p:cNvSpPr txBox="1"/>
          <p:nvPr/>
        </p:nvSpPr>
        <p:spPr>
          <a:xfrm>
            <a:off x="2168350" y="3866125"/>
            <a:ext cx="756600" cy="9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FFFFFF"/>
                </a:solidFill>
              </a:rPr>
              <a:t>Λ</a:t>
            </a:r>
            <a:endParaRPr sz="5000">
              <a:solidFill>
                <a:srgbClr val="FFFFFF"/>
              </a:solidFill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441125" y="4000075"/>
            <a:ext cx="2108100" cy="9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accelerated </a:t>
            </a:r>
            <a:r>
              <a:rPr lang="en" sz="1200">
                <a:solidFill>
                  <a:srgbClr val="FFFFFF"/>
                </a:solidFill>
              </a:rPr>
              <a:t>expansion/cosmic acceleration parameter:</a:t>
            </a:r>
            <a:endParaRPr sz="1200">
              <a:solidFill>
                <a:srgbClr val="FFFFFF"/>
              </a:solidFill>
            </a:endParaRPr>
          </a:p>
        </p:txBody>
      </p:sp>
      <p:cxnSp>
        <p:nvCxnSpPr>
          <p:cNvPr id="75" name="Google Shape;75;p15"/>
          <p:cNvCxnSpPr/>
          <p:nvPr/>
        </p:nvCxnSpPr>
        <p:spPr>
          <a:xfrm flipH="1" rot="10800000">
            <a:off x="1808500" y="1518275"/>
            <a:ext cx="1536600" cy="3825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6" name="Google Shape;76;p15"/>
          <p:cNvSpPr txBox="1"/>
          <p:nvPr/>
        </p:nvSpPr>
        <p:spPr>
          <a:xfrm>
            <a:off x="159300" y="1238975"/>
            <a:ext cx="2108100" cy="9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a</a:t>
            </a:r>
            <a:r>
              <a:rPr lang="en" sz="1200">
                <a:solidFill>
                  <a:srgbClr val="FFFFFF"/>
                </a:solidFill>
              </a:rPr>
              <a:t>mount of matter in the Universe determines the curvature/geometry</a:t>
            </a:r>
            <a:endParaRPr sz="1200">
              <a:solidFill>
                <a:srgbClr val="FFFFFF"/>
              </a:solidFill>
            </a:endParaRPr>
          </a:p>
        </p:txBody>
      </p:sp>
      <p:cxnSp>
        <p:nvCxnSpPr>
          <p:cNvPr id="77" name="Google Shape;77;p15"/>
          <p:cNvCxnSpPr/>
          <p:nvPr/>
        </p:nvCxnSpPr>
        <p:spPr>
          <a:xfrm>
            <a:off x="1799275" y="1928450"/>
            <a:ext cx="1236600" cy="5259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3975" y="198525"/>
            <a:ext cx="5217966" cy="483869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292625"/>
            <a:ext cx="343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Curvature</a:t>
            </a:r>
            <a:r>
              <a:rPr b="1" lang="en">
                <a:solidFill>
                  <a:srgbClr val="FFFFFF"/>
                </a:solidFill>
              </a:rPr>
              <a:t> of the Universe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627800" y="1801825"/>
            <a:ext cx="2108100" cy="9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00FFFF"/>
                </a:solidFill>
              </a:rPr>
              <a:t>Depending on how much “stuff” we have in the Universe, we get very different shapes for space and time!</a:t>
            </a:r>
            <a:endParaRPr b="1" i="1" sz="200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5074" y="338775"/>
            <a:ext cx="6014624" cy="46933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292625"/>
            <a:ext cx="343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The Cosmological Principle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646250" y="1605288"/>
            <a:ext cx="2108100" cy="9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00FF00"/>
                </a:solidFill>
              </a:rPr>
              <a:t>We are in no special place in the Universe!</a:t>
            </a:r>
            <a:endParaRPr b="1" i="1" sz="2000">
              <a:solidFill>
                <a:srgbClr val="00FF00"/>
              </a:solidFill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503375" y="2864938"/>
            <a:ext cx="2108100" cy="9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4A86E8"/>
                </a:solidFill>
              </a:rPr>
              <a:t>Large Scale Structure + Cosmic Microwave Background</a:t>
            </a:r>
            <a:endParaRPr b="1" i="1" sz="2000">
              <a:solidFill>
                <a:srgbClr val="4A86E8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/>
          </a:blip>
          <a:srcRect b="0" l="0" r="0" t="25031"/>
          <a:stretch/>
        </p:blipFill>
        <p:spPr>
          <a:xfrm>
            <a:off x="0" y="-380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>
            <p:ph type="title"/>
          </p:nvPr>
        </p:nvSpPr>
        <p:spPr>
          <a:xfrm>
            <a:off x="1593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Large Scale Structure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425" y="636725"/>
            <a:ext cx="8861153" cy="443057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>
            <p:ph type="title"/>
          </p:nvPr>
        </p:nvSpPr>
        <p:spPr>
          <a:xfrm>
            <a:off x="1593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Cosmic Microwave Background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1593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Cosmic Microwave Background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3963" y="877350"/>
            <a:ext cx="6836080" cy="41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