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63b7098b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63b7098b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64fbd1c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64fbd1c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https://docs.google.com/presentation/d/1yRzTTAPqwztJx4pq-k5qev8XIRWkDFvZa-x3Ev-W_Ic/edit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64fbd1c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64fbd1c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3e4bc59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3e4bc59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3e4bc592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3e4bc592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3e4bc592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3e4bc592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3e4bc592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3e4bc59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3e4bc59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3e4bc59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337059f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337059f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APOD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337059f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337059f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360f3fc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360f3fc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63b7098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63b7098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63b7098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63b7098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63b7098b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63b7098b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63b7098b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63b7098b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3b7098b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63b7098b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Z7G1pzLfNe8JF4cQR8fY5Giwz39rI_jy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eek 2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r>
              <a:rPr lang="en"/>
              <a:t>ood morning everyone!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-761717" y="-1177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terminology and taxonomy:</a:t>
            </a:r>
            <a:endParaRPr sz="43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900" y="875239"/>
            <a:ext cx="6876200" cy="4268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reak out rooms!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ctrTitle"/>
          </p:nvPr>
        </p:nvSpPr>
        <p:spPr>
          <a:xfrm>
            <a:off x="-761717" y="-1177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the universe in technicolor</a:t>
            </a:r>
            <a:endParaRPr sz="4300"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088" y="875225"/>
            <a:ext cx="3963476" cy="396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>
            <p:ph type="ctrTitle"/>
          </p:nvPr>
        </p:nvSpPr>
        <p:spPr>
          <a:xfrm>
            <a:off x="4824829" y="3161225"/>
            <a:ext cx="4236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RADIO: Cold gas.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Infrared: Dust, warmer gas.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Visible: Objects, stars, hot things.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UV: Really hot stars, really hot gas.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X-ray: Explosions, stellar deaths, really fast moving particles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457483" y="7276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w</a:t>
            </a:r>
            <a:r>
              <a:rPr lang="en" sz="4300"/>
              <a:t>hy the **** do we care?</a:t>
            </a:r>
            <a:endParaRPr sz="4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ctrTitle"/>
          </p:nvPr>
        </p:nvSpPr>
        <p:spPr>
          <a:xfrm>
            <a:off x="457483" y="7276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why the heck do we care?</a:t>
            </a:r>
            <a:endParaRPr sz="4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125" y="550338"/>
            <a:ext cx="4641750" cy="40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63" y="408250"/>
            <a:ext cx="8451776" cy="41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0"/>
            <a:ext cx="9096375" cy="59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eekly survey!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everyone!</a:t>
            </a:r>
            <a:endParaRPr/>
          </a:p>
        </p:txBody>
      </p:sp>
      <p:sp>
        <p:nvSpPr>
          <p:cNvPr id="159" name="Google Shape;159;p29"/>
          <p:cNvSpPr txBox="1"/>
          <p:nvPr>
            <p:ph type="ctrTitle"/>
          </p:nvPr>
        </p:nvSpPr>
        <p:spPr>
          <a:xfrm>
            <a:off x="1078883" y="3234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tinyurl.com/pilawaForm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926" y="0"/>
            <a:ext cx="616014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4"/>
          <p:cNvCxnSpPr/>
          <p:nvPr/>
        </p:nvCxnSpPr>
        <p:spPr>
          <a:xfrm>
            <a:off x="2189950" y="2867100"/>
            <a:ext cx="2060100" cy="57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" name="Google Shape;62;p14"/>
          <p:cNvCxnSpPr/>
          <p:nvPr/>
        </p:nvCxnSpPr>
        <p:spPr>
          <a:xfrm flipH="1">
            <a:off x="6123200" y="1728900"/>
            <a:ext cx="1685700" cy="1051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4"/>
          <p:cNvSpPr txBox="1"/>
          <p:nvPr/>
        </p:nvSpPr>
        <p:spPr>
          <a:xfrm>
            <a:off x="80050" y="2535725"/>
            <a:ext cx="2643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NGC 470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629425" y="872400"/>
            <a:ext cx="2643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NGC 474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-39025" y="-26400"/>
            <a:ext cx="72792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APOD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majmerge.m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750" y="309775"/>
            <a:ext cx="5940725" cy="44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828250" y="4682450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C. Mihos, Case Western Reserve University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59300" y="542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“Is the textbook worth it?”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Yes!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“Are we expected to have watched the Friday lecture for your GSI section?”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Short answer: no.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“Where is our bCourses page located?”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Astronomy C10 &gt; Pages &gt; View All Pages &gt; Our Discussion Section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“How would you like to be addressed in class/emails?”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Please just call me Jacob!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“Sorry that I am tired/have video off/am not able to talk loudly/am in a diff. timezone.”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DO NOT WORRY AT ALL!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“Can you post the slides?” 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Yes! I will do this from now on at our bCourses page. 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“You speak very quickly.”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Apologies! I will try to slow down, and please let me know if you want me to repeat anything!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“I have a question about the labs!”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Direct the question to Sergiy Vasylyev or Alex.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got some stellar recommendations for restaurants/places in Berkeley, so thank you all!</a:t>
            </a:r>
            <a:endParaRPr sz="1600"/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831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from Google Form!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e</a:t>
            </a:r>
            <a:r>
              <a:rPr lang="en"/>
              <a:t>lectromagnetic radiation”</a:t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comes to your mind?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50" y="365525"/>
            <a:ext cx="2206226" cy="220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425" y="365525"/>
            <a:ext cx="2987700" cy="29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275" y="2571751"/>
            <a:ext cx="3727419" cy="22669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1953450" y="4478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t’s all the same thing! </a:t>
            </a:r>
            <a:r>
              <a:rPr lang="en"/>
              <a:t>i</a:t>
            </a:r>
            <a:r>
              <a:rPr lang="en"/>
              <a:t>t’s just light!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-837917" y="-1177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w</a:t>
            </a:r>
            <a:r>
              <a:rPr lang="en" sz="4300"/>
              <a:t>hat astronomers think of:</a:t>
            </a:r>
            <a:endParaRPr sz="43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25" y="1127075"/>
            <a:ext cx="78009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311700" y="3857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might be some ways to distinguish the left from the right side above? 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11700" y="2338050"/>
            <a:ext cx="27102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</a:t>
            </a:r>
            <a:r>
              <a:rPr b="1" lang="en" sz="2400">
                <a:solidFill>
                  <a:srgbClr val="FFFFFF"/>
                </a:solidFill>
              </a:rPr>
              <a:t>hort wavelength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522350" y="2360000"/>
            <a:ext cx="27102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long</a:t>
            </a:r>
            <a:r>
              <a:rPr b="1" lang="en" sz="2400">
                <a:solidFill>
                  <a:srgbClr val="FFFFFF"/>
                </a:solidFill>
              </a:rPr>
              <a:t> wavelength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31075" y="3021400"/>
            <a:ext cx="27102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h</a:t>
            </a:r>
            <a:r>
              <a:rPr b="1" lang="en" sz="2400">
                <a:solidFill>
                  <a:srgbClr val="FFFFFF"/>
                </a:solidFill>
              </a:rPr>
              <a:t>igh frequency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522350" y="3008450"/>
            <a:ext cx="27102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low</a:t>
            </a:r>
            <a:r>
              <a:rPr b="1" lang="en" sz="2400">
                <a:solidFill>
                  <a:srgbClr val="FFFFFF"/>
                </a:solidFill>
              </a:rPr>
              <a:t> frequency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ctrTitle"/>
          </p:nvPr>
        </p:nvSpPr>
        <p:spPr>
          <a:xfrm>
            <a:off x="-761717" y="-1177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</a:t>
            </a:r>
            <a:r>
              <a:rPr lang="en" sz="4300"/>
              <a:t>erminology and taxonomy:</a:t>
            </a:r>
            <a:endParaRPr sz="43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8" y="875225"/>
            <a:ext cx="80867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ctrTitle"/>
          </p:nvPr>
        </p:nvSpPr>
        <p:spPr>
          <a:xfrm>
            <a:off x="-761717" y="-1177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terminology and taxonomy:</a:t>
            </a:r>
            <a:endParaRPr sz="43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8" y="876300"/>
            <a:ext cx="8086725" cy="339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