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oboto"/>
      <p:regular r:id="rId15"/>
      <p:bold r:id="rId16"/>
      <p:italic r:id="rId17"/>
      <p:boldItalic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regular.fntdata"/><Relationship Id="rId14" Type="http://schemas.openxmlformats.org/officeDocument/2006/relationships/slide" Target="slides/slide9.xml"/><Relationship Id="rId17" Type="http://schemas.openxmlformats.org/officeDocument/2006/relationships/font" Target="fonts/Roboto-italic.fntdata"/><Relationship Id="rId16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font" Target="fonts/Robo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53ee846d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53ee846d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953ee846d8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953ee846d8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Hercules Cluster (M13):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953ee846d8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953ee846d8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Hercules Cluster (M13):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53ee846d8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953ee846d8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Hercules Cluster (M13):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53ee846d8_0_1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53ee846d8_0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95b77c2a8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95b77c2a8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5b77c2a85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5b77c2a85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55216d1e9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955216d1e9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Real data from spectra of vega, to be used with breakout room activity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953ee846d8_0_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953ee846d8_0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emojipedia.org/thinking-face/" TargetMode="External"/><Relationship Id="rId4" Type="http://schemas.openxmlformats.org/officeDocument/2006/relationships/image" Target="../media/image5.png"/><Relationship Id="rId5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gif"/><Relationship Id="rId4" Type="http://schemas.openxmlformats.org/officeDocument/2006/relationships/image" Target="../media/image4.png"/><Relationship Id="rId5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6763" r="35867" t="0"/>
          <a:stretch/>
        </p:blipFill>
        <p:spPr>
          <a:xfrm>
            <a:off x="0" y="0"/>
            <a:ext cx="9144000" cy="519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386833" y="-10984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3</a:t>
            </a:r>
            <a:endParaRPr/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16650" y="9633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good morning everyone!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we’ll get rolling at 10 after!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APOD</a:t>
            </a:r>
            <a:endParaRPr b="1"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60588" y="0"/>
            <a:ext cx="5822820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0" y="801300"/>
            <a:ext cx="1660500" cy="448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Edmond Halley, 1716: 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>“This is but a little Patch, but it shews itself to the naked Eye, when the Sky is serene and the Moon absent."</a:t>
            </a:r>
            <a:endParaRPr/>
          </a:p>
        </p:txBody>
      </p:sp>
      <p:cxnSp>
        <p:nvCxnSpPr>
          <p:cNvPr id="64" name="Google Shape;64;p14"/>
          <p:cNvCxnSpPr/>
          <p:nvPr/>
        </p:nvCxnSpPr>
        <p:spPr>
          <a:xfrm>
            <a:off x="3369150" y="1348200"/>
            <a:ext cx="2253300" cy="0"/>
          </a:xfrm>
          <a:prstGeom prst="straightConnector1">
            <a:avLst/>
          </a:prstGeom>
          <a:noFill/>
          <a:ln cap="flat" cmpd="sng" w="2857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5" name="Google Shape;65;p14"/>
          <p:cNvSpPr txBox="1"/>
          <p:nvPr>
            <p:ph type="title"/>
          </p:nvPr>
        </p:nvSpPr>
        <p:spPr>
          <a:xfrm>
            <a:off x="3950075" y="8013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150 ly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5429775" y="424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Open Cluster</a:t>
            </a:r>
            <a:endParaRPr b="1"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546" y="1089650"/>
            <a:ext cx="3861503" cy="341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75548" y="1087325"/>
            <a:ext cx="4739152" cy="3415649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5"/>
          <p:cNvSpPr txBox="1"/>
          <p:nvPr>
            <p:ph type="title"/>
          </p:nvPr>
        </p:nvSpPr>
        <p:spPr>
          <a:xfrm>
            <a:off x="311700" y="424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Globular</a:t>
            </a:r>
            <a:r>
              <a:rPr b="1" lang="en"/>
              <a:t> Cluster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/>
          <p:nvPr>
            <p:ph type="title"/>
          </p:nvPr>
        </p:nvSpPr>
        <p:spPr>
          <a:xfrm>
            <a:off x="1311150" y="166225"/>
            <a:ext cx="6521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Arecibo Observatory (Puerto Rico)</a:t>
            </a:r>
            <a:endParaRPr b="1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3238" y="1131425"/>
            <a:ext cx="7157533" cy="38412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0" name="Google Shape;80;p16"/>
          <p:cNvCxnSpPr/>
          <p:nvPr/>
        </p:nvCxnSpPr>
        <p:spPr>
          <a:xfrm>
            <a:off x="2530200" y="2216225"/>
            <a:ext cx="3730800" cy="0"/>
          </a:xfrm>
          <a:prstGeom prst="straightConnector1">
            <a:avLst/>
          </a:prstGeom>
          <a:noFill/>
          <a:ln cap="flat" cmpd="sng" w="114300">
            <a:solidFill>
              <a:srgbClr val="FF00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81" name="Google Shape;81;p16"/>
          <p:cNvSpPr txBox="1"/>
          <p:nvPr>
            <p:ph type="title"/>
          </p:nvPr>
        </p:nvSpPr>
        <p:spPr>
          <a:xfrm>
            <a:off x="3488375" y="1410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~ 300 meters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159300" y="5428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“I would have liked more math review!”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Apologies! Hopefully TALC helped/homework helped. Any quick questions? Otherwise, office hours or email.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“Hard to know whether or not we could use computers/outside resources.”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Understood! And you actually gave me a great idea. Feel free to Google stuff (responsibly, not just to find answer) in class. It’s great for curiosity!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“I want more time in the breakout rooms to talk to others!”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Understood! Trying to balance some classes vs. others. Thanks!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“Where are the slides?”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bCourses Page &gt; Link to Slides to download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“Can you share restaurant recs?”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Im’s, Top Dog, 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“Will we have test review?”</a:t>
            </a:r>
            <a:endParaRPr sz="1600"/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Yes, and quizzes too!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“Can you leave some more time for questions on course content?”</a:t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Really good suggestion about structure of class. Too long to write out. </a:t>
            </a:r>
            <a:endParaRPr sz="1600"/>
          </a:p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83100" y="-121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Feedback from Google Form!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8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-883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</a:t>
            </a:r>
            <a:r>
              <a:rPr lang="en"/>
              <a:t>hat am i looking at??? </a:t>
            </a:r>
            <a:r>
              <a:rPr lang="en" sz="3500">
                <a:solidFill>
                  <a:srgbClr val="B7B7B7"/>
                </a:solidFill>
                <a:uFill>
                  <a:noFill/>
                </a:u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🤔</a:t>
            </a:r>
            <a:endParaRPr sz="4800">
              <a:solidFill>
                <a:srgbClr val="B7B7B7"/>
              </a:solidFill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750" y="665663"/>
            <a:ext cx="4143825" cy="3107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8"/>
          <p:cNvPicPr preferRelativeResize="0"/>
          <p:nvPr/>
        </p:nvPicPr>
        <p:blipFill rotWithShape="1">
          <a:blip r:embed="rId5">
            <a:alphaModFix/>
          </a:blip>
          <a:srcRect b="16582" l="9966" r="3670" t="41773"/>
          <a:stretch/>
        </p:blipFill>
        <p:spPr>
          <a:xfrm>
            <a:off x="972650" y="3064125"/>
            <a:ext cx="3346575" cy="52752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>
            <p:ph type="title"/>
          </p:nvPr>
        </p:nvSpPr>
        <p:spPr>
          <a:xfrm>
            <a:off x="4753900" y="787975"/>
            <a:ext cx="419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can it tell us?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Temperature (peak wavelength)</a:t>
            </a:r>
            <a:br>
              <a:rPr lang="en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Composition (spectral lines)</a:t>
            </a:r>
            <a:br>
              <a:rPr lang="en" sz="1900"/>
            </a:br>
            <a:endParaRPr sz="1900"/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en" sz="1900"/>
              <a:t>Motion (doppler shift)</a:t>
            </a:r>
            <a:br>
              <a:rPr lang="en" sz="1900"/>
            </a:b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900"/>
          </a:p>
        </p:txBody>
      </p:sp>
      <p:sp>
        <p:nvSpPr>
          <p:cNvPr id="96" name="Google Shape;96;p18"/>
          <p:cNvSpPr txBox="1"/>
          <p:nvPr>
            <p:ph type="title"/>
          </p:nvPr>
        </p:nvSpPr>
        <p:spPr>
          <a:xfrm>
            <a:off x="464584" y="3954900"/>
            <a:ext cx="714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Brightness (y-axis) vs. Wavelength (x-axis)</a:t>
            </a:r>
            <a:endParaRPr b="1"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/>
          <p:nvPr/>
        </p:nvSpPr>
        <p:spPr>
          <a:xfrm>
            <a:off x="5610575" y="807150"/>
            <a:ext cx="3420600" cy="2777100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Temperature of Black-bodies (Stars) → Color!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831450"/>
            <a:ext cx="5157220" cy="4125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32595" y="837100"/>
            <a:ext cx="3370282" cy="2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45297" y="3533322"/>
            <a:ext cx="3957575" cy="790079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>
            <p:ph type="title"/>
          </p:nvPr>
        </p:nvSpPr>
        <p:spPr>
          <a:xfrm>
            <a:off x="5925600" y="4384525"/>
            <a:ext cx="2906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“Wien’s Law”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0" r="0" t="11426"/>
          <a:stretch/>
        </p:blipFill>
        <p:spPr>
          <a:xfrm>
            <a:off x="311688" y="1331000"/>
            <a:ext cx="3667725" cy="320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>
            <p:ph type="title"/>
          </p:nvPr>
        </p:nvSpPr>
        <p:spPr>
          <a:xfrm>
            <a:off x="311700" y="1402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Real Data….</a:t>
            </a:r>
            <a:endParaRPr/>
          </a:p>
        </p:txBody>
      </p:sp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31813" y="1029550"/>
            <a:ext cx="4859787" cy="36437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" y="0"/>
            <a:ext cx="9096375" cy="594502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/>
          <p:nvPr>
            <p:ph type="ctrTitle"/>
          </p:nvPr>
        </p:nvSpPr>
        <p:spPr>
          <a:xfrm>
            <a:off x="311708" y="4397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survey!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 everyone!</a:t>
            </a:r>
            <a:endParaRPr/>
          </a:p>
        </p:txBody>
      </p:sp>
      <p:sp>
        <p:nvSpPr>
          <p:cNvPr id="120" name="Google Shape;120;p21"/>
          <p:cNvSpPr txBox="1"/>
          <p:nvPr>
            <p:ph type="ctrTitle"/>
          </p:nvPr>
        </p:nvSpPr>
        <p:spPr>
          <a:xfrm>
            <a:off x="1078883" y="323492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tinyurl.com/pilawaForm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