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8759045df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8759045d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8759045d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8759045d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8759045df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8759045d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8759045d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8759045d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8759045df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8759045df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questions before activity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77bf040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77bf040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questions before activity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759045d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8759045d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dictionary.com/e/emoji/smiling-face-with-sunglasses-emoji/#:~:text=Alright%2C%20alright%2C%20alright-,!,sentiments%20of%20OK%20or%20awesome.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b="7764" l="0" r="0" t="18079"/>
          <a:stretch/>
        </p:blipFill>
        <p:spPr>
          <a:xfrm>
            <a:off x="-396175" y="0"/>
            <a:ext cx="954017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386833" y="-1098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</a:rPr>
              <a:t>week 4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416650" y="963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ADADAD"/>
                </a:solidFill>
              </a:rPr>
              <a:t>good morning everyone!</a:t>
            </a:r>
            <a:endParaRPr sz="2800">
              <a:solidFill>
                <a:srgbClr val="ADADAD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ADADAD"/>
                </a:solidFill>
              </a:rPr>
              <a:t>we’ll get rolling at 10 after!</a:t>
            </a:r>
            <a:endParaRPr sz="2800">
              <a:solidFill>
                <a:srgbClr val="ADADA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0976" y="0"/>
            <a:ext cx="55530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/>
          <p:nvPr/>
        </p:nvSpPr>
        <p:spPr>
          <a:xfrm>
            <a:off x="6236575" y="2385875"/>
            <a:ext cx="2186100" cy="1442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6"/>
          <p:cNvSpPr txBox="1"/>
          <p:nvPr/>
        </p:nvSpPr>
        <p:spPr>
          <a:xfrm>
            <a:off x="0" y="0"/>
            <a:ext cx="35910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</a:rPr>
              <a:t>NGC 2442</a:t>
            </a:r>
            <a:endParaRPr sz="5200">
              <a:solidFill>
                <a:srgbClr val="FFFFFF"/>
              </a:solidFill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0" y="789300"/>
            <a:ext cx="35910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ADADAD"/>
                </a:solidFill>
              </a:rPr>
              <a:t>“The Meathook Galaxy”</a:t>
            </a:r>
            <a:endParaRPr sz="2300">
              <a:solidFill>
                <a:srgbClr val="ADADAD"/>
              </a:solidFill>
            </a:endParaRPr>
          </a:p>
        </p:txBody>
      </p:sp>
      <p:sp>
        <p:nvSpPr>
          <p:cNvPr id="110" name="Google Shape;110;p26"/>
          <p:cNvSpPr txBox="1"/>
          <p:nvPr/>
        </p:nvSpPr>
        <p:spPr>
          <a:xfrm>
            <a:off x="0" y="1383000"/>
            <a:ext cx="35910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900"/>
              <a:buChar char="●"/>
            </a:pPr>
            <a:r>
              <a:rPr lang="en" sz="1900">
                <a:solidFill>
                  <a:srgbClr val="ADADAD"/>
                </a:solidFill>
              </a:rPr>
              <a:t>50 Million ly away, in the </a:t>
            </a:r>
            <a:r>
              <a:rPr lang="en" sz="1900">
                <a:solidFill>
                  <a:srgbClr val="ADADAD"/>
                </a:solidFill>
              </a:rPr>
              <a:t>constellation</a:t>
            </a:r>
            <a:r>
              <a:rPr lang="en" sz="1900">
                <a:solidFill>
                  <a:srgbClr val="ADADAD"/>
                </a:solidFill>
              </a:rPr>
              <a:t> Volans (the flying fish)</a:t>
            </a:r>
            <a:br>
              <a:rPr lang="en" sz="1900">
                <a:solidFill>
                  <a:srgbClr val="ADADAD"/>
                </a:solidFill>
              </a:rPr>
            </a:br>
            <a:br>
              <a:rPr lang="en" sz="1900">
                <a:solidFill>
                  <a:srgbClr val="ADADAD"/>
                </a:solidFill>
              </a:rPr>
            </a:br>
            <a:endParaRPr sz="1900">
              <a:solidFill>
                <a:srgbClr val="ADADAD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900"/>
              <a:buChar char="●"/>
            </a:pPr>
            <a:r>
              <a:rPr lang="en" sz="1900">
                <a:solidFill>
                  <a:srgbClr val="ADADAD"/>
                </a:solidFill>
              </a:rPr>
              <a:t>Look familiar?</a:t>
            </a:r>
            <a:br>
              <a:rPr lang="en" sz="1900">
                <a:solidFill>
                  <a:srgbClr val="ADADAD"/>
                </a:solidFill>
              </a:rPr>
            </a:br>
            <a:br>
              <a:rPr lang="en" sz="1900">
                <a:solidFill>
                  <a:srgbClr val="ADADAD"/>
                </a:solidFill>
              </a:rPr>
            </a:br>
            <a:endParaRPr sz="1900">
              <a:solidFill>
                <a:srgbClr val="ADADAD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900"/>
              <a:buChar char="●"/>
            </a:pPr>
            <a:r>
              <a:rPr lang="en" sz="1900">
                <a:solidFill>
                  <a:srgbClr val="ADADAD"/>
                </a:solidFill>
              </a:rPr>
              <a:t>Before we zoom in, how big is it?</a:t>
            </a:r>
            <a:endParaRPr sz="1900">
              <a:solidFill>
                <a:srgbClr val="ADADAD"/>
              </a:solidFill>
            </a:endParaRPr>
          </a:p>
        </p:txBody>
      </p:sp>
      <p:cxnSp>
        <p:nvCxnSpPr>
          <p:cNvPr id="111" name="Google Shape;111;p26"/>
          <p:cNvCxnSpPr/>
          <p:nvPr/>
        </p:nvCxnSpPr>
        <p:spPr>
          <a:xfrm>
            <a:off x="4281525" y="445200"/>
            <a:ext cx="0" cy="4338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6"/>
          <p:cNvSpPr txBox="1"/>
          <p:nvPr/>
        </p:nvSpPr>
        <p:spPr>
          <a:xfrm rot="-5400000">
            <a:off x="3267875" y="1026150"/>
            <a:ext cx="14526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75,000 ly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100"/>
            <a:ext cx="9143999" cy="508327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/>
        </p:nvSpPr>
        <p:spPr>
          <a:xfrm>
            <a:off x="94700" y="230425"/>
            <a:ext cx="2538600" cy="59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 you see?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6829625" y="116750"/>
            <a:ext cx="2131200" cy="11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A9999"/>
                </a:solidFill>
              </a:rPr>
              <a:t>Red = Star Forming Regions</a:t>
            </a:r>
            <a:endParaRPr sz="1500">
              <a:solidFill>
                <a:srgbClr val="EA9999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200"/>
              <a:buChar char="●"/>
            </a:pPr>
            <a:r>
              <a:rPr lang="en" sz="1200">
                <a:solidFill>
                  <a:srgbClr val="EA9999"/>
                </a:solidFill>
              </a:rPr>
              <a:t>Emission spectra</a:t>
            </a:r>
            <a:endParaRPr sz="1200">
              <a:solidFill>
                <a:srgbClr val="EA9999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200"/>
              <a:buChar char="●"/>
            </a:pPr>
            <a:r>
              <a:rPr lang="en" sz="1200">
                <a:solidFill>
                  <a:srgbClr val="EA9999"/>
                </a:solidFill>
              </a:rPr>
              <a:t>Red because hydrogen</a:t>
            </a:r>
            <a:endParaRPr sz="1200">
              <a:solidFill>
                <a:srgbClr val="EA9999"/>
              </a:solidFill>
            </a:endParaRPr>
          </a:p>
        </p:txBody>
      </p:sp>
      <p:cxnSp>
        <p:nvCxnSpPr>
          <p:cNvPr id="122" name="Google Shape;122;p27"/>
          <p:cNvCxnSpPr>
            <a:stCxn id="121" idx="2"/>
          </p:cNvCxnSpPr>
          <p:nvPr/>
        </p:nvCxnSpPr>
        <p:spPr>
          <a:xfrm flipH="1">
            <a:off x="7284125" y="1269350"/>
            <a:ext cx="611100" cy="1240800"/>
          </a:xfrm>
          <a:prstGeom prst="straightConnector1">
            <a:avLst/>
          </a:prstGeom>
          <a:noFill/>
          <a:ln cap="flat" cmpd="sng" w="38100">
            <a:solidFill>
              <a:srgbClr val="EA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27"/>
          <p:cNvSpPr txBox="1"/>
          <p:nvPr/>
        </p:nvSpPr>
        <p:spPr>
          <a:xfrm>
            <a:off x="3051000" y="3533275"/>
            <a:ext cx="2131200" cy="1515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A4C2F4"/>
                </a:solidFill>
              </a:rPr>
              <a:t>Blue</a:t>
            </a:r>
            <a:r>
              <a:rPr lang="en" sz="1500">
                <a:solidFill>
                  <a:srgbClr val="A4C2F4"/>
                </a:solidFill>
              </a:rPr>
              <a:t> = Young, hot stars</a:t>
            </a:r>
            <a:endParaRPr sz="1500">
              <a:solidFill>
                <a:srgbClr val="A4C2F4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200"/>
              <a:buChar char="●"/>
            </a:pPr>
            <a:r>
              <a:rPr lang="en" sz="1200">
                <a:solidFill>
                  <a:srgbClr val="A4C2F4"/>
                </a:solidFill>
              </a:rPr>
              <a:t>Stars give absorption spectra</a:t>
            </a:r>
            <a:endParaRPr sz="1200">
              <a:solidFill>
                <a:srgbClr val="A4C2F4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200"/>
              <a:buChar char="●"/>
            </a:pPr>
            <a:r>
              <a:rPr lang="en" sz="1200">
                <a:solidFill>
                  <a:srgbClr val="A4C2F4"/>
                </a:solidFill>
              </a:rPr>
              <a:t>Wien’s Law tells us they’re blue because they’re hot!</a:t>
            </a:r>
            <a:endParaRPr sz="1200">
              <a:solidFill>
                <a:srgbClr val="A4C2F4"/>
              </a:solidFill>
            </a:endParaRPr>
          </a:p>
        </p:txBody>
      </p:sp>
      <p:cxnSp>
        <p:nvCxnSpPr>
          <p:cNvPr id="124" name="Google Shape;124;p27"/>
          <p:cNvCxnSpPr>
            <a:stCxn id="123" idx="0"/>
          </p:cNvCxnSpPr>
          <p:nvPr/>
        </p:nvCxnSpPr>
        <p:spPr>
          <a:xfrm flipH="1" rot="10800000">
            <a:off x="4116600" y="2273275"/>
            <a:ext cx="2068800" cy="126000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27"/>
          <p:cNvSpPr txBox="1"/>
          <p:nvPr/>
        </p:nvSpPr>
        <p:spPr>
          <a:xfrm>
            <a:off x="6910175" y="4186800"/>
            <a:ext cx="2131200" cy="801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9CB9C"/>
                </a:solidFill>
              </a:rPr>
              <a:t>Dust Lanes</a:t>
            </a:r>
            <a:endParaRPr sz="1500">
              <a:solidFill>
                <a:srgbClr val="F9CB9C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200"/>
              <a:buChar char="●"/>
            </a:pPr>
            <a:r>
              <a:rPr lang="en" sz="1200">
                <a:solidFill>
                  <a:srgbClr val="F9CB9C"/>
                </a:solidFill>
              </a:rPr>
              <a:t>Glow in the infrared since they are cooler</a:t>
            </a:r>
            <a:endParaRPr sz="1200">
              <a:solidFill>
                <a:srgbClr val="F9CB9C"/>
              </a:solidFill>
            </a:endParaRPr>
          </a:p>
        </p:txBody>
      </p:sp>
      <p:cxnSp>
        <p:nvCxnSpPr>
          <p:cNvPr id="126" name="Google Shape;126;p27"/>
          <p:cNvCxnSpPr>
            <a:stCxn id="125" idx="0"/>
          </p:cNvCxnSpPr>
          <p:nvPr/>
        </p:nvCxnSpPr>
        <p:spPr>
          <a:xfrm rot="10800000">
            <a:off x="6640175" y="3173100"/>
            <a:ext cx="1335600" cy="1013700"/>
          </a:xfrm>
          <a:prstGeom prst="straightConnector1">
            <a:avLst/>
          </a:prstGeom>
          <a:noFill/>
          <a:ln cap="flat" cmpd="sng" w="38100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" name="Google Shape;127;p27"/>
          <p:cNvSpPr txBox="1"/>
          <p:nvPr/>
        </p:nvSpPr>
        <p:spPr>
          <a:xfrm>
            <a:off x="94700" y="3240475"/>
            <a:ext cx="2131200" cy="593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D966"/>
                </a:solidFill>
              </a:rPr>
              <a:t>Yellow Core</a:t>
            </a:r>
            <a:r>
              <a:rPr lang="en" sz="1500">
                <a:solidFill>
                  <a:srgbClr val="FFD966"/>
                </a:solidFill>
              </a:rPr>
              <a:t> = Old, cooler stars</a:t>
            </a:r>
            <a:endParaRPr sz="1200">
              <a:solidFill>
                <a:srgbClr val="FFD966"/>
              </a:solidFill>
            </a:endParaRPr>
          </a:p>
        </p:txBody>
      </p:sp>
      <p:cxnSp>
        <p:nvCxnSpPr>
          <p:cNvPr id="128" name="Google Shape;128;p27"/>
          <p:cNvCxnSpPr>
            <a:stCxn id="127" idx="0"/>
          </p:cNvCxnSpPr>
          <p:nvPr/>
        </p:nvCxnSpPr>
        <p:spPr>
          <a:xfrm flipH="1" rot="10800000">
            <a:off x="1160300" y="2481775"/>
            <a:ext cx="1302600" cy="75870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159300" y="542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DD7E6B"/>
              </a:buClr>
              <a:buSzPts val="1600"/>
              <a:buChar char="●"/>
            </a:pPr>
            <a:r>
              <a:rPr lang="en" sz="1600">
                <a:solidFill>
                  <a:srgbClr val="DD7E6B"/>
                </a:solidFill>
              </a:rPr>
              <a:t>Almost all of the questions were specific topics or logistics of the quiz! That’s what today is for. </a:t>
            </a:r>
            <a:endParaRPr sz="1600">
              <a:solidFill>
                <a:srgbClr val="DD7E6B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Char char="●"/>
            </a:pPr>
            <a:r>
              <a:rPr lang="en" sz="1600">
                <a:solidFill>
                  <a:srgbClr val="F6B26B"/>
                </a:solidFill>
              </a:rPr>
              <a:t>Some really quick information:</a:t>
            </a:r>
            <a:endParaRPr sz="1600">
              <a:solidFill>
                <a:srgbClr val="F6B26B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6B26B"/>
              </a:buClr>
              <a:buSzPts val="1600"/>
              <a:buChar char="○"/>
            </a:pPr>
            <a:r>
              <a:rPr lang="en" sz="1600">
                <a:solidFill>
                  <a:srgbClr val="F6B26B"/>
                </a:solidFill>
              </a:rPr>
              <a:t>Quiz will be 20 minutes. 3 questions. Free response including math.</a:t>
            </a:r>
            <a:endParaRPr sz="1600">
              <a:solidFill>
                <a:srgbClr val="F6B26B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600"/>
              <a:buChar char="○"/>
            </a:pPr>
            <a:r>
              <a:rPr lang="en" sz="1600">
                <a:solidFill>
                  <a:srgbClr val="FFD966"/>
                </a:solidFill>
              </a:rPr>
              <a:t>Calculators are not allowed! All the math can be done with ratios. </a:t>
            </a:r>
            <a:endParaRPr sz="1600">
              <a:solidFill>
                <a:srgbClr val="FFD966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600"/>
              <a:buChar char="○"/>
            </a:pPr>
            <a:r>
              <a:rPr lang="en" sz="1600">
                <a:solidFill>
                  <a:srgbClr val="FFD966"/>
                </a:solidFill>
              </a:rPr>
              <a:t>You will be give all the necessary equations, so no need to memorize any numbers or equations -- just how to use them!</a:t>
            </a:r>
            <a:endParaRPr sz="1600">
              <a:solidFill>
                <a:srgbClr val="FFD966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600"/>
              <a:buChar char="●"/>
            </a:pPr>
            <a:r>
              <a:rPr lang="en" sz="1600">
                <a:solidFill>
                  <a:srgbClr val="93C47D"/>
                </a:solidFill>
              </a:rPr>
              <a:t>There were then lots of questions on specific topics. That’s for today!</a:t>
            </a:r>
            <a:endParaRPr sz="1600">
              <a:solidFill>
                <a:srgbClr val="93C47D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Char char="●"/>
            </a:pPr>
            <a:r>
              <a:rPr lang="en" sz="1600">
                <a:solidFill>
                  <a:srgbClr val="3C78D8"/>
                </a:solidFill>
              </a:rPr>
              <a:t>Lots of fun questions, too, but I want to stay on top of things this week to get as much review in as possible. </a:t>
            </a:r>
            <a:endParaRPr sz="1600">
              <a:solidFill>
                <a:srgbClr val="3C78D8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600"/>
              <a:buChar char="●"/>
            </a:pPr>
            <a:r>
              <a:rPr lang="en" sz="1600">
                <a:solidFill>
                  <a:srgbClr val="3C78D8"/>
                </a:solidFill>
              </a:rPr>
              <a:t>People seem overall happy with the structure!</a:t>
            </a:r>
            <a:endParaRPr sz="1600">
              <a:solidFill>
                <a:srgbClr val="3C78D8"/>
              </a:solidFill>
            </a:endParaRPr>
          </a:p>
        </p:txBody>
      </p:sp>
      <p:sp>
        <p:nvSpPr>
          <p:cNvPr id="134" name="Google Shape;134;p28"/>
          <p:cNvSpPr txBox="1"/>
          <p:nvPr>
            <p:ph type="title"/>
          </p:nvPr>
        </p:nvSpPr>
        <p:spPr>
          <a:xfrm>
            <a:off x="831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from Google Form!</a:t>
            </a:r>
            <a:endParaRPr/>
          </a:p>
        </p:txBody>
      </p:sp>
      <p:sp>
        <p:nvSpPr>
          <p:cNvPr id="135" name="Google Shape;135;p28"/>
          <p:cNvSpPr txBox="1"/>
          <p:nvPr>
            <p:ph type="title"/>
          </p:nvPr>
        </p:nvSpPr>
        <p:spPr>
          <a:xfrm>
            <a:off x="1672800" y="3892975"/>
            <a:ext cx="5798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~also~ </a:t>
            </a:r>
            <a:r>
              <a:rPr lang="en"/>
              <a:t>p</a:t>
            </a:r>
            <a:r>
              <a:rPr lang="en"/>
              <a:t>lease do feel free to roast me in the google form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ctrTitle"/>
          </p:nvPr>
        </p:nvSpPr>
        <p:spPr>
          <a:xfrm>
            <a:off x="311700" y="97125"/>
            <a:ext cx="8520600" cy="102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ny questions? </a:t>
            </a:r>
            <a:endParaRPr/>
          </a:p>
        </p:txBody>
      </p:sp>
      <p:sp>
        <p:nvSpPr>
          <p:cNvPr id="141" name="Google Shape;141;p29"/>
          <p:cNvSpPr txBox="1"/>
          <p:nvPr/>
        </p:nvSpPr>
        <p:spPr>
          <a:xfrm>
            <a:off x="1481100" y="1509350"/>
            <a:ext cx="2553600" cy="27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650">
                <a:solidFill>
                  <a:srgbClr val="1A1A1A"/>
                </a:solidFill>
              </a:rPr>
              <a:t>🤔     </a:t>
            </a:r>
            <a:endParaRPr b="1" sz="17050">
              <a:solidFill>
                <a:srgbClr val="1A1A1A"/>
              </a:solidFill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5080825" y="1509350"/>
            <a:ext cx="2553600" cy="27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650"/>
              <a:t>🧐</a:t>
            </a:r>
            <a:endParaRPr sz="176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ctrTitle"/>
          </p:nvPr>
        </p:nvSpPr>
        <p:spPr>
          <a:xfrm>
            <a:off x="311700" y="97125"/>
            <a:ext cx="8520600" cy="102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/>
              <a:t>reak out rooms!</a:t>
            </a:r>
            <a:endParaRPr/>
          </a:p>
        </p:txBody>
      </p:sp>
      <p:sp>
        <p:nvSpPr>
          <p:cNvPr id="148" name="Google Shape;148;p30"/>
          <p:cNvSpPr txBox="1"/>
          <p:nvPr/>
        </p:nvSpPr>
        <p:spPr>
          <a:xfrm>
            <a:off x="3841550" y="17037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rgbClr val="66009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😎</a:t>
            </a:r>
            <a:endParaRPr sz="9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" y="0"/>
            <a:ext cx="9096375" cy="59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survey!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everyone!</a:t>
            </a:r>
            <a:endParaRPr/>
          </a:p>
        </p:txBody>
      </p:sp>
      <p:sp>
        <p:nvSpPr>
          <p:cNvPr id="155" name="Google Shape;155;p31"/>
          <p:cNvSpPr txBox="1"/>
          <p:nvPr>
            <p:ph type="ctrTitle"/>
          </p:nvPr>
        </p:nvSpPr>
        <p:spPr>
          <a:xfrm>
            <a:off x="1078883" y="3234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tinyurl.com/pilawaForm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