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cb0ca222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cb0ca222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cb0ca222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cb0ca222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cb0ca222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cb0ca222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c7e80779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c7e80779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c7e80779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c7e80779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c7e80779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c7e80779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cb0ca222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cb0ca222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cb0ca222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cb0ca222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cb0ca222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cb0ca222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cb0ca222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cb0ca222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cb0ca222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cb0ca222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0.jp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drive.google.com/file/d/1EailM1L7YKWd2EEvYFSm7SzGriXjpHB4/view" TargetMode="External"/><Relationship Id="rId4" Type="http://schemas.openxmlformats.org/officeDocument/2006/relationships/image" Target="../media/image1.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Da_Wc_G9ms4"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xBTvvmqThTjAZivfh-keJgy7p-Ae3Jpd/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0.jp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5.png"/><Relationship Id="rId8"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grpSp>
        <p:nvGrpSpPr>
          <p:cNvPr id="54" name="Google Shape;54;p13"/>
          <p:cNvGrpSpPr/>
          <p:nvPr/>
        </p:nvGrpSpPr>
        <p:grpSpPr>
          <a:xfrm>
            <a:off x="31150" y="0"/>
            <a:ext cx="9081690" cy="2218657"/>
            <a:chOff x="0" y="0"/>
            <a:chExt cx="8585451" cy="2097426"/>
          </a:xfrm>
        </p:grpSpPr>
        <p:pic>
          <p:nvPicPr>
            <p:cNvPr id="55" name="Google Shape;55;p13"/>
            <p:cNvPicPr preferRelativeResize="0"/>
            <p:nvPr/>
          </p:nvPicPr>
          <p:blipFill>
            <a:blip r:embed="rId3">
              <a:alphaModFix/>
            </a:blip>
            <a:stretch>
              <a:fillRect/>
            </a:stretch>
          </p:blipFill>
          <p:spPr>
            <a:xfrm>
              <a:off x="0" y="0"/>
              <a:ext cx="2262401" cy="2097425"/>
            </a:xfrm>
            <a:prstGeom prst="rect">
              <a:avLst/>
            </a:prstGeom>
            <a:noFill/>
            <a:ln>
              <a:noFill/>
            </a:ln>
          </p:spPr>
        </p:pic>
        <p:pic>
          <p:nvPicPr>
            <p:cNvPr id="56" name="Google Shape;56;p13"/>
            <p:cNvPicPr preferRelativeResize="0"/>
            <p:nvPr/>
          </p:nvPicPr>
          <p:blipFill>
            <a:blip r:embed="rId4">
              <a:alphaModFix/>
            </a:blip>
            <a:stretch>
              <a:fillRect/>
            </a:stretch>
          </p:blipFill>
          <p:spPr>
            <a:xfrm>
              <a:off x="2262400" y="0"/>
              <a:ext cx="4037831" cy="2097425"/>
            </a:xfrm>
            <a:prstGeom prst="rect">
              <a:avLst/>
            </a:prstGeom>
            <a:noFill/>
            <a:ln>
              <a:noFill/>
            </a:ln>
          </p:spPr>
        </p:pic>
        <p:pic>
          <p:nvPicPr>
            <p:cNvPr id="57" name="Google Shape;57;p13"/>
            <p:cNvPicPr preferRelativeResize="0"/>
            <p:nvPr/>
          </p:nvPicPr>
          <p:blipFill>
            <a:blip r:embed="rId5">
              <a:alphaModFix/>
            </a:blip>
            <a:stretch>
              <a:fillRect/>
            </a:stretch>
          </p:blipFill>
          <p:spPr>
            <a:xfrm>
              <a:off x="6300225" y="0"/>
              <a:ext cx="2285226" cy="2097426"/>
            </a:xfrm>
            <a:prstGeom prst="rect">
              <a:avLst/>
            </a:prstGeom>
            <a:noFill/>
            <a:ln>
              <a:noFill/>
            </a:ln>
          </p:spPr>
        </p:pic>
      </p:grpSp>
      <p:pic>
        <p:nvPicPr>
          <p:cNvPr id="58" name="Google Shape;58;p13"/>
          <p:cNvPicPr preferRelativeResize="0"/>
          <p:nvPr/>
        </p:nvPicPr>
        <p:blipFill>
          <a:blip r:embed="rId6">
            <a:alphaModFix/>
          </a:blip>
          <a:stretch>
            <a:fillRect/>
          </a:stretch>
        </p:blipFill>
        <p:spPr>
          <a:xfrm>
            <a:off x="-12" y="2858275"/>
            <a:ext cx="2285225" cy="2285225"/>
          </a:xfrm>
          <a:prstGeom prst="rect">
            <a:avLst/>
          </a:prstGeom>
          <a:noFill/>
          <a:ln>
            <a:noFill/>
          </a:ln>
        </p:spPr>
      </p:pic>
      <p:pic>
        <p:nvPicPr>
          <p:cNvPr id="59" name="Google Shape;59;p13"/>
          <p:cNvPicPr preferRelativeResize="0"/>
          <p:nvPr/>
        </p:nvPicPr>
        <p:blipFill rotWithShape="1">
          <a:blip r:embed="rId7">
            <a:alphaModFix/>
          </a:blip>
          <a:srcRect b="6992" l="17736" r="17743" t="6992"/>
          <a:stretch/>
        </p:blipFill>
        <p:spPr>
          <a:xfrm>
            <a:off x="2285225" y="2870825"/>
            <a:ext cx="2374015" cy="2262399"/>
          </a:xfrm>
          <a:prstGeom prst="rect">
            <a:avLst/>
          </a:prstGeom>
          <a:noFill/>
          <a:ln>
            <a:noFill/>
          </a:ln>
        </p:spPr>
      </p:pic>
      <p:pic>
        <p:nvPicPr>
          <p:cNvPr id="60" name="Google Shape;60;p13"/>
          <p:cNvPicPr preferRelativeResize="0"/>
          <p:nvPr/>
        </p:nvPicPr>
        <p:blipFill>
          <a:blip r:embed="rId8">
            <a:alphaModFix/>
          </a:blip>
          <a:stretch>
            <a:fillRect/>
          </a:stretch>
        </p:blipFill>
        <p:spPr>
          <a:xfrm>
            <a:off x="4661625" y="2858275"/>
            <a:ext cx="2285224" cy="2285225"/>
          </a:xfrm>
          <a:prstGeom prst="rect">
            <a:avLst/>
          </a:prstGeom>
          <a:noFill/>
          <a:ln>
            <a:noFill/>
          </a:ln>
        </p:spPr>
      </p:pic>
      <p:pic>
        <p:nvPicPr>
          <p:cNvPr id="61" name="Google Shape;61;p13"/>
          <p:cNvPicPr preferRelativeResize="0"/>
          <p:nvPr/>
        </p:nvPicPr>
        <p:blipFill rotWithShape="1">
          <a:blip r:embed="rId9">
            <a:alphaModFix/>
          </a:blip>
          <a:srcRect b="0" l="0" r="2884" t="0"/>
          <a:stretch/>
        </p:blipFill>
        <p:spPr>
          <a:xfrm>
            <a:off x="6946850" y="2868550"/>
            <a:ext cx="2197150" cy="2262400"/>
          </a:xfrm>
          <a:prstGeom prst="rect">
            <a:avLst/>
          </a:prstGeom>
          <a:noFill/>
          <a:ln>
            <a:noFill/>
          </a:ln>
        </p:spPr>
      </p:pic>
      <p:sp>
        <p:nvSpPr>
          <p:cNvPr id="62" name="Google Shape;62;p13"/>
          <p:cNvSpPr txBox="1"/>
          <p:nvPr/>
        </p:nvSpPr>
        <p:spPr>
          <a:xfrm>
            <a:off x="0" y="2369950"/>
            <a:ext cx="2541600" cy="819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5200">
                <a:solidFill>
                  <a:srgbClr val="FFFFFF"/>
                </a:solidFill>
              </a:rPr>
              <a:t>week 6</a:t>
            </a:r>
            <a:endParaRPr sz="5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7" name="Shape 137"/>
        <p:cNvGrpSpPr/>
        <p:nvPr/>
      </p:nvGrpSpPr>
      <p:grpSpPr>
        <a:xfrm>
          <a:off x="0" y="0"/>
          <a:ext cx="0" cy="0"/>
          <a:chOff x="0" y="0"/>
          <a:chExt cx="0" cy="0"/>
        </a:xfrm>
      </p:grpSpPr>
      <p:sp>
        <p:nvSpPr>
          <p:cNvPr id="138" name="Google Shape;138;p22"/>
          <p:cNvSpPr txBox="1"/>
          <p:nvPr>
            <p:ph type="ctrTitle"/>
          </p:nvPr>
        </p:nvSpPr>
        <p:spPr>
          <a:xfrm>
            <a:off x="76200" y="152400"/>
            <a:ext cx="8520600" cy="153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quick detour to the outer Solar System….</a:t>
            </a:r>
            <a:endParaRPr/>
          </a:p>
        </p:txBody>
      </p:sp>
      <p:pic>
        <p:nvPicPr>
          <p:cNvPr id="139" name="Google Shape;139;p22" title="rPux8yb1ZBzjhmVvQdsRq5xeuHEyvxexMYAwvtSSTyA.mp4">
            <a:hlinkClick r:id="rId3"/>
          </p:cNvPr>
          <p:cNvPicPr preferRelativeResize="0"/>
          <p:nvPr/>
        </p:nvPicPr>
        <p:blipFill>
          <a:blip r:embed="rId4">
            <a:alphaModFix/>
          </a:blip>
          <a:stretch>
            <a:fillRect/>
          </a:stretch>
        </p:blipFill>
        <p:spPr>
          <a:xfrm>
            <a:off x="4637850" y="1835700"/>
            <a:ext cx="4207200" cy="3155400"/>
          </a:xfrm>
          <a:prstGeom prst="rect">
            <a:avLst/>
          </a:prstGeom>
          <a:noFill/>
          <a:ln>
            <a:noFill/>
          </a:ln>
        </p:spPr>
      </p:pic>
      <p:pic>
        <p:nvPicPr>
          <p:cNvPr id="140" name="Google Shape;140;p22"/>
          <p:cNvPicPr preferRelativeResize="0"/>
          <p:nvPr/>
        </p:nvPicPr>
        <p:blipFill>
          <a:blip r:embed="rId5">
            <a:alphaModFix/>
          </a:blip>
          <a:stretch>
            <a:fillRect/>
          </a:stretch>
        </p:blipFill>
        <p:spPr>
          <a:xfrm>
            <a:off x="238950" y="2008825"/>
            <a:ext cx="4333050" cy="2438730"/>
          </a:xfrm>
          <a:prstGeom prst="rect">
            <a:avLst/>
          </a:prstGeom>
          <a:noFill/>
          <a:ln>
            <a:noFill/>
          </a:ln>
        </p:spPr>
      </p:pic>
      <p:sp>
        <p:nvSpPr>
          <p:cNvPr id="141" name="Google Shape;141;p22"/>
          <p:cNvSpPr txBox="1"/>
          <p:nvPr/>
        </p:nvSpPr>
        <p:spPr>
          <a:xfrm>
            <a:off x="901800" y="4564150"/>
            <a:ext cx="73404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New Horizons (2015) [Note: Pluto demoted in 2006 to ``dwarf planet’’ status.]</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ctrTitle"/>
          </p:nvPr>
        </p:nvSpPr>
        <p:spPr>
          <a:xfrm>
            <a:off x="449058" y="116645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 let’s see what a hypothetical Planet Nine would look like!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3">
            <a:alphaModFix/>
          </a:blip>
          <a:stretch>
            <a:fillRect/>
          </a:stretch>
        </p:blipFill>
        <p:spPr>
          <a:xfrm>
            <a:off x="47625" y="0"/>
            <a:ext cx="9096375" cy="5945024"/>
          </a:xfrm>
          <a:prstGeom prst="rect">
            <a:avLst/>
          </a:prstGeom>
          <a:noFill/>
          <a:ln>
            <a:noFill/>
          </a:ln>
        </p:spPr>
      </p:pic>
      <p:sp>
        <p:nvSpPr>
          <p:cNvPr id="152" name="Google Shape;152;p24"/>
          <p:cNvSpPr txBox="1"/>
          <p:nvPr>
            <p:ph type="ctrTitle"/>
          </p:nvPr>
        </p:nvSpPr>
        <p:spPr>
          <a:xfrm>
            <a:off x="311708" y="439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weekly survey!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Thanks everyone!</a:t>
            </a:r>
            <a:endParaRPr/>
          </a:p>
        </p:txBody>
      </p:sp>
      <p:sp>
        <p:nvSpPr>
          <p:cNvPr id="153" name="Google Shape;153;p24"/>
          <p:cNvSpPr txBox="1"/>
          <p:nvPr>
            <p:ph type="ctrTitle"/>
          </p:nvPr>
        </p:nvSpPr>
        <p:spPr>
          <a:xfrm>
            <a:off x="1078883" y="323492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tinyurl.com/pilawaForm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6"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2342325" y="3"/>
            <a:ext cx="6801674" cy="3825950"/>
          </a:xfrm>
          <a:prstGeom prst="rect">
            <a:avLst/>
          </a:prstGeom>
          <a:noFill/>
          <a:ln>
            <a:noFill/>
          </a:ln>
        </p:spPr>
      </p:pic>
      <p:sp>
        <p:nvSpPr>
          <p:cNvPr id="68" name="Google Shape;68;p14"/>
          <p:cNvSpPr txBox="1"/>
          <p:nvPr/>
        </p:nvSpPr>
        <p:spPr>
          <a:xfrm>
            <a:off x="0" y="2437350"/>
            <a:ext cx="23424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What are we looking at?</a:t>
            </a:r>
            <a:endParaRPr sz="5200">
              <a:solidFill>
                <a:srgbClr val="FFFFFF"/>
              </a:solidFill>
            </a:endParaRPr>
          </a:p>
        </p:txBody>
      </p:sp>
      <p:sp>
        <p:nvSpPr>
          <p:cNvPr id="69" name="Google Shape;69;p14"/>
          <p:cNvSpPr/>
          <p:nvPr/>
        </p:nvSpPr>
        <p:spPr>
          <a:xfrm>
            <a:off x="5954325" y="1629250"/>
            <a:ext cx="117300" cy="128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rot="-2700000">
            <a:off x="5699548" y="1425354"/>
            <a:ext cx="789555" cy="366988"/>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nvSpPr>
        <p:spPr>
          <a:xfrm>
            <a:off x="0" y="3978350"/>
            <a:ext cx="73404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Black Hole</a:t>
            </a:r>
            <a:r>
              <a:rPr b="1" lang="en" sz="2200">
                <a:solidFill>
                  <a:srgbClr val="FFFFFF"/>
                </a:solidFill>
              </a:rPr>
              <a:t> Mass: 4,100,000x the mass of the Sun</a:t>
            </a:r>
            <a:br>
              <a:rPr b="1" lang="en" sz="2200">
                <a:solidFill>
                  <a:srgbClr val="FFFFFF"/>
                </a:solidFill>
              </a:rPr>
            </a:br>
            <a:r>
              <a:rPr b="1" lang="en" sz="2200">
                <a:solidFill>
                  <a:srgbClr val="FFFFFF"/>
                </a:solidFill>
              </a:rPr>
              <a:t>Period of Orbit: 16.0518 years</a:t>
            </a:r>
            <a:endParaRPr b="1" sz="2200">
              <a:solidFill>
                <a:srgbClr val="FFFFFF"/>
              </a:solidFill>
            </a:endParaRPr>
          </a:p>
          <a:p>
            <a:pPr indent="0" lvl="0" marL="0" rtl="0" algn="l">
              <a:spcBef>
                <a:spcPts val="0"/>
              </a:spcBef>
              <a:spcAft>
                <a:spcPts val="0"/>
              </a:spcAft>
              <a:buNone/>
            </a:pPr>
            <a:r>
              <a:rPr b="1" lang="en" sz="2200">
                <a:solidFill>
                  <a:srgbClr val="FFFFFF"/>
                </a:solidFill>
              </a:rPr>
              <a:t>Semi-major Axis: 970 au</a:t>
            </a:r>
            <a:endParaRPr b="1" sz="2200">
              <a:solidFill>
                <a:srgbClr val="FFFFFF"/>
              </a:solidFill>
            </a:endParaRPr>
          </a:p>
        </p:txBody>
      </p:sp>
      <p:sp>
        <p:nvSpPr>
          <p:cNvPr id="72" name="Google Shape;72;p14"/>
          <p:cNvSpPr txBox="1"/>
          <p:nvPr/>
        </p:nvSpPr>
        <p:spPr>
          <a:xfrm>
            <a:off x="6194626" y="2017750"/>
            <a:ext cx="20523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0000"/>
                </a:solidFill>
              </a:rPr>
              <a:t>Sagittarius</a:t>
            </a:r>
            <a:r>
              <a:rPr lang="en" sz="2200">
                <a:solidFill>
                  <a:srgbClr val="FF0000"/>
                </a:solidFill>
              </a:rPr>
              <a:t> A*</a:t>
            </a:r>
            <a:endParaRPr sz="22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
                                        <p:tgtEl>
                                          <p:spTgt spid="69"/>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6" name="Shape 76"/>
        <p:cNvGrpSpPr/>
        <p:nvPr/>
      </p:nvGrpSpPr>
      <p:grpSpPr>
        <a:xfrm>
          <a:off x="0" y="0"/>
          <a:ext cx="0" cy="0"/>
          <a:chOff x="0" y="0"/>
          <a:chExt cx="0" cy="0"/>
        </a:xfrm>
      </p:grpSpPr>
      <p:pic>
        <p:nvPicPr>
          <p:cNvPr descr="This zoom video sequence starts with a broad view of the Milky Way. We then dive into the dusty central region to take a much closer look. There lurks a 4-million solar mass black hole, surrounded by a swarm of stars orbiting rapidly. We first see the stars in motion, thanks to 26 years of data from ESO's telescopes. We then see an even closer view of one of the stars, known as S2, passing very close to the black hole in May 2018. The final part shows a simulation of the motions of the stars.&#10;&#10;More information and download options: http://www.eso.org/public/videos/eso1825c/&#10;&#10;Credit:&#10;ESO/GRAVITY Collaboration" id="77" name="Google Shape;77;p15" title="Zooming in on the heart of the Milky Way">
            <a:hlinkClick r:id="rId3"/>
          </p:cNvPr>
          <p:cNvPicPr preferRelativeResize="0"/>
          <p:nvPr/>
        </p:nvPicPr>
        <p:blipFill>
          <a:blip r:embed="rId4">
            <a:alphaModFix/>
          </a:blip>
          <a:stretch>
            <a:fillRect/>
          </a:stretch>
        </p:blipFill>
        <p:spPr>
          <a:xfrm>
            <a:off x="1539500" y="670300"/>
            <a:ext cx="5964275" cy="4473200"/>
          </a:xfrm>
          <a:prstGeom prst="rect">
            <a:avLst/>
          </a:prstGeom>
          <a:noFill/>
          <a:ln>
            <a:noFill/>
          </a:ln>
        </p:spPr>
      </p:pic>
      <p:sp>
        <p:nvSpPr>
          <p:cNvPr id="78" name="Google Shape;78;p15"/>
          <p:cNvSpPr txBox="1"/>
          <p:nvPr/>
        </p:nvSpPr>
        <p:spPr>
          <a:xfrm>
            <a:off x="0" y="0"/>
            <a:ext cx="35910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Zoom In...</a:t>
            </a:r>
            <a:endParaRPr sz="5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2" name="Shape 82"/>
        <p:cNvGrpSpPr/>
        <p:nvPr/>
      </p:nvGrpSpPr>
      <p:grpSpPr>
        <a:xfrm>
          <a:off x="0" y="0"/>
          <a:ext cx="0" cy="0"/>
          <a:chOff x="0" y="0"/>
          <a:chExt cx="0" cy="0"/>
        </a:xfrm>
      </p:grpSpPr>
      <p:pic>
        <p:nvPicPr>
          <p:cNvPr id="83" name="Google Shape;83;p16" title="2019_animation_16_9.mp4">
            <a:hlinkClick r:id="rId3"/>
          </p:cNvPr>
          <p:cNvPicPr preferRelativeResize="0"/>
          <p:nvPr/>
        </p:nvPicPr>
        <p:blipFill>
          <a:blip r:embed="rId4">
            <a:alphaModFix/>
          </a:blip>
          <a:stretch>
            <a:fillRect/>
          </a:stretch>
        </p:blipFill>
        <p:spPr>
          <a:xfrm>
            <a:off x="2466825" y="1195950"/>
            <a:ext cx="4572000" cy="3429000"/>
          </a:xfrm>
          <a:prstGeom prst="rect">
            <a:avLst/>
          </a:prstGeom>
          <a:noFill/>
          <a:ln>
            <a:noFill/>
          </a:ln>
        </p:spPr>
      </p:pic>
      <p:sp>
        <p:nvSpPr>
          <p:cNvPr id="84" name="Google Shape;84;p16"/>
          <p:cNvSpPr txBox="1"/>
          <p:nvPr/>
        </p:nvSpPr>
        <p:spPr>
          <a:xfrm>
            <a:off x="0" y="0"/>
            <a:ext cx="76872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Another Shot</a:t>
            </a:r>
            <a:endParaRPr sz="5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8" name="Shape 88"/>
        <p:cNvGrpSpPr/>
        <p:nvPr/>
      </p:nvGrpSpPr>
      <p:grpSpPr>
        <a:xfrm>
          <a:off x="0" y="0"/>
          <a:ext cx="0" cy="0"/>
          <a:chOff x="0" y="0"/>
          <a:chExt cx="0" cy="0"/>
        </a:xfrm>
      </p:grpSpPr>
      <p:grpSp>
        <p:nvGrpSpPr>
          <p:cNvPr id="89" name="Google Shape;89;p17"/>
          <p:cNvGrpSpPr/>
          <p:nvPr/>
        </p:nvGrpSpPr>
        <p:grpSpPr>
          <a:xfrm>
            <a:off x="1816172" y="1520725"/>
            <a:ext cx="7244801" cy="3352366"/>
            <a:chOff x="-12" y="0"/>
            <a:chExt cx="9144012" cy="4533900"/>
          </a:xfrm>
        </p:grpSpPr>
        <p:grpSp>
          <p:nvGrpSpPr>
            <p:cNvPr id="90" name="Google Shape;90;p17"/>
            <p:cNvGrpSpPr/>
            <p:nvPr/>
          </p:nvGrpSpPr>
          <p:grpSpPr>
            <a:xfrm>
              <a:off x="31150" y="0"/>
              <a:ext cx="9081690" cy="2218657"/>
              <a:chOff x="0" y="0"/>
              <a:chExt cx="8585451" cy="2097426"/>
            </a:xfrm>
          </p:grpSpPr>
          <p:pic>
            <p:nvPicPr>
              <p:cNvPr id="91" name="Google Shape;91;p17"/>
              <p:cNvPicPr preferRelativeResize="0"/>
              <p:nvPr/>
            </p:nvPicPr>
            <p:blipFill>
              <a:blip r:embed="rId3">
                <a:alphaModFix/>
              </a:blip>
              <a:stretch>
                <a:fillRect/>
              </a:stretch>
            </p:blipFill>
            <p:spPr>
              <a:xfrm>
                <a:off x="0" y="0"/>
                <a:ext cx="2262401" cy="2097425"/>
              </a:xfrm>
              <a:prstGeom prst="rect">
                <a:avLst/>
              </a:prstGeom>
              <a:noFill/>
              <a:ln>
                <a:noFill/>
              </a:ln>
            </p:spPr>
          </p:pic>
          <p:pic>
            <p:nvPicPr>
              <p:cNvPr id="92" name="Google Shape;92;p17"/>
              <p:cNvPicPr preferRelativeResize="0"/>
              <p:nvPr/>
            </p:nvPicPr>
            <p:blipFill>
              <a:blip r:embed="rId4">
                <a:alphaModFix/>
              </a:blip>
              <a:stretch>
                <a:fillRect/>
              </a:stretch>
            </p:blipFill>
            <p:spPr>
              <a:xfrm>
                <a:off x="2262400" y="0"/>
                <a:ext cx="4037831" cy="2097425"/>
              </a:xfrm>
              <a:prstGeom prst="rect">
                <a:avLst/>
              </a:prstGeom>
              <a:noFill/>
              <a:ln>
                <a:noFill/>
              </a:ln>
            </p:spPr>
          </p:pic>
          <p:pic>
            <p:nvPicPr>
              <p:cNvPr id="93" name="Google Shape;93;p17"/>
              <p:cNvPicPr preferRelativeResize="0"/>
              <p:nvPr/>
            </p:nvPicPr>
            <p:blipFill>
              <a:blip r:embed="rId5">
                <a:alphaModFix/>
              </a:blip>
              <a:stretch>
                <a:fillRect/>
              </a:stretch>
            </p:blipFill>
            <p:spPr>
              <a:xfrm>
                <a:off x="6300225" y="0"/>
                <a:ext cx="2285226" cy="2097426"/>
              </a:xfrm>
              <a:prstGeom prst="rect">
                <a:avLst/>
              </a:prstGeom>
              <a:noFill/>
              <a:ln>
                <a:noFill/>
              </a:ln>
            </p:spPr>
          </p:pic>
        </p:grpSp>
        <p:pic>
          <p:nvPicPr>
            <p:cNvPr id="94" name="Google Shape;94;p17"/>
            <p:cNvPicPr preferRelativeResize="0"/>
            <p:nvPr/>
          </p:nvPicPr>
          <p:blipFill>
            <a:blip r:embed="rId6">
              <a:alphaModFix/>
            </a:blip>
            <a:stretch>
              <a:fillRect/>
            </a:stretch>
          </p:blipFill>
          <p:spPr>
            <a:xfrm>
              <a:off x="-12" y="2248675"/>
              <a:ext cx="2285225" cy="2285225"/>
            </a:xfrm>
            <a:prstGeom prst="rect">
              <a:avLst/>
            </a:prstGeom>
            <a:noFill/>
            <a:ln>
              <a:noFill/>
            </a:ln>
          </p:spPr>
        </p:pic>
        <p:pic>
          <p:nvPicPr>
            <p:cNvPr id="95" name="Google Shape;95;p17"/>
            <p:cNvPicPr preferRelativeResize="0"/>
            <p:nvPr/>
          </p:nvPicPr>
          <p:blipFill rotWithShape="1">
            <a:blip r:embed="rId7">
              <a:alphaModFix/>
            </a:blip>
            <a:srcRect b="6992" l="17736" r="17743" t="6992"/>
            <a:stretch/>
          </p:blipFill>
          <p:spPr>
            <a:xfrm>
              <a:off x="2285225" y="2261225"/>
              <a:ext cx="2374015" cy="2262399"/>
            </a:xfrm>
            <a:prstGeom prst="rect">
              <a:avLst/>
            </a:prstGeom>
            <a:noFill/>
            <a:ln>
              <a:noFill/>
            </a:ln>
          </p:spPr>
        </p:pic>
        <p:pic>
          <p:nvPicPr>
            <p:cNvPr id="96" name="Google Shape;96;p17"/>
            <p:cNvPicPr preferRelativeResize="0"/>
            <p:nvPr/>
          </p:nvPicPr>
          <p:blipFill>
            <a:blip r:embed="rId8">
              <a:alphaModFix/>
            </a:blip>
            <a:stretch>
              <a:fillRect/>
            </a:stretch>
          </p:blipFill>
          <p:spPr>
            <a:xfrm>
              <a:off x="4661625" y="2248675"/>
              <a:ext cx="2285224" cy="2285225"/>
            </a:xfrm>
            <a:prstGeom prst="rect">
              <a:avLst/>
            </a:prstGeom>
            <a:noFill/>
            <a:ln>
              <a:noFill/>
            </a:ln>
          </p:spPr>
        </p:pic>
        <p:pic>
          <p:nvPicPr>
            <p:cNvPr id="97" name="Google Shape;97;p17"/>
            <p:cNvPicPr preferRelativeResize="0"/>
            <p:nvPr/>
          </p:nvPicPr>
          <p:blipFill rotWithShape="1">
            <a:blip r:embed="rId9">
              <a:alphaModFix/>
            </a:blip>
            <a:srcRect b="0" l="0" r="2884" t="0"/>
            <a:stretch/>
          </p:blipFill>
          <p:spPr>
            <a:xfrm>
              <a:off x="6946850" y="2258950"/>
              <a:ext cx="2197150" cy="2262400"/>
            </a:xfrm>
            <a:prstGeom prst="rect">
              <a:avLst/>
            </a:prstGeom>
            <a:noFill/>
            <a:ln>
              <a:noFill/>
            </a:ln>
          </p:spPr>
        </p:pic>
      </p:grpSp>
      <p:sp>
        <p:nvSpPr>
          <p:cNvPr id="98" name="Google Shape;98;p17"/>
          <p:cNvSpPr txBox="1"/>
          <p:nvPr/>
        </p:nvSpPr>
        <p:spPr>
          <a:xfrm>
            <a:off x="0" y="688825"/>
            <a:ext cx="76872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Any questions before we begin?</a:t>
            </a:r>
            <a:endParaRPr sz="5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2" name="Shape 102"/>
        <p:cNvGrpSpPr/>
        <p:nvPr/>
      </p:nvGrpSpPr>
      <p:grpSpPr>
        <a:xfrm>
          <a:off x="0" y="0"/>
          <a:ext cx="0" cy="0"/>
          <a:chOff x="0" y="0"/>
          <a:chExt cx="0" cy="0"/>
        </a:xfrm>
      </p:grpSpPr>
      <p:sp>
        <p:nvSpPr>
          <p:cNvPr id="103" name="Google Shape;103;p18"/>
          <p:cNvSpPr txBox="1"/>
          <p:nvPr/>
        </p:nvSpPr>
        <p:spPr>
          <a:xfrm>
            <a:off x="0" y="0"/>
            <a:ext cx="76872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chemeClr val="dk1"/>
                </a:solidFill>
              </a:rPr>
              <a:t>Let’s do the quiz!</a:t>
            </a:r>
            <a:endParaRPr sz="5200">
              <a:solidFill>
                <a:srgbClr val="FFFFFF"/>
              </a:solidFill>
            </a:endParaRPr>
          </a:p>
        </p:txBody>
      </p:sp>
      <p:pic>
        <p:nvPicPr>
          <p:cNvPr id="104" name="Google Shape;104;p18"/>
          <p:cNvPicPr preferRelativeResize="0"/>
          <p:nvPr/>
        </p:nvPicPr>
        <p:blipFill>
          <a:blip r:embed="rId3">
            <a:alphaModFix/>
          </a:blip>
          <a:stretch>
            <a:fillRect/>
          </a:stretch>
        </p:blipFill>
        <p:spPr>
          <a:xfrm>
            <a:off x="5186275" y="1062950"/>
            <a:ext cx="3584974" cy="3896999"/>
          </a:xfrm>
          <a:prstGeom prst="rect">
            <a:avLst/>
          </a:prstGeom>
          <a:noFill/>
          <a:ln>
            <a:noFill/>
          </a:ln>
        </p:spPr>
      </p:pic>
      <p:sp>
        <p:nvSpPr>
          <p:cNvPr id="105" name="Google Shape;105;p18"/>
          <p:cNvSpPr txBox="1"/>
          <p:nvPr/>
        </p:nvSpPr>
        <p:spPr>
          <a:xfrm>
            <a:off x="249100" y="1145975"/>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9EEB"/>
                </a:solidFill>
              </a:rPr>
              <a:t>Q1: Emission feature! Mention of spike-like shape, higher flux relative to adjacent wavelengths, contrast with absorption, etc.</a:t>
            </a:r>
            <a:endParaRPr>
              <a:solidFill>
                <a:srgbClr val="6D9EEB"/>
              </a:solidFill>
            </a:endParaRPr>
          </a:p>
        </p:txBody>
      </p:sp>
      <p:sp>
        <p:nvSpPr>
          <p:cNvPr id="106" name="Google Shape;106;p18"/>
          <p:cNvSpPr txBox="1"/>
          <p:nvPr/>
        </p:nvSpPr>
        <p:spPr>
          <a:xfrm>
            <a:off x="249100" y="2047750"/>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3C47D"/>
                </a:solidFill>
              </a:rPr>
              <a:t>Q2: Temperature, composition, motion, luminosity, radius, metallicity, lots of options.</a:t>
            </a:r>
            <a:endParaRPr>
              <a:solidFill>
                <a:srgbClr val="93C47D"/>
              </a:solidFill>
            </a:endParaRPr>
          </a:p>
        </p:txBody>
      </p:sp>
      <p:sp>
        <p:nvSpPr>
          <p:cNvPr id="107" name="Google Shape;107;p18"/>
          <p:cNvSpPr txBox="1"/>
          <p:nvPr/>
        </p:nvSpPr>
        <p:spPr>
          <a:xfrm>
            <a:off x="249100" y="3851300"/>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06666"/>
                </a:solidFill>
              </a:rPr>
              <a:t>Q4: Normally: ~6500Å which is λ, observed at ~13,000Å which is λ</a:t>
            </a:r>
            <a:r>
              <a:rPr baseline="-25000" lang="en">
                <a:solidFill>
                  <a:srgbClr val="E06666"/>
                </a:solidFill>
              </a:rPr>
              <a:t>0</a:t>
            </a:r>
            <a:r>
              <a:rPr lang="en">
                <a:solidFill>
                  <a:srgbClr val="E06666"/>
                </a:solidFill>
              </a:rPr>
              <a:t>. Plugging into Doppler equation, we get v = 3*10</a:t>
            </a:r>
            <a:r>
              <a:rPr baseline="30000" lang="en">
                <a:solidFill>
                  <a:srgbClr val="E06666"/>
                </a:solidFill>
              </a:rPr>
              <a:t>8</a:t>
            </a:r>
            <a:r>
              <a:rPr lang="en">
                <a:solidFill>
                  <a:srgbClr val="E06666"/>
                </a:solidFill>
              </a:rPr>
              <a:t> m/s,</a:t>
            </a:r>
            <a:endParaRPr>
              <a:solidFill>
                <a:srgbClr val="E06666"/>
              </a:solidFill>
            </a:endParaRPr>
          </a:p>
        </p:txBody>
      </p:sp>
      <p:sp>
        <p:nvSpPr>
          <p:cNvPr id="108" name="Google Shape;108;p18"/>
          <p:cNvSpPr txBox="1"/>
          <p:nvPr/>
        </p:nvSpPr>
        <p:spPr>
          <a:xfrm>
            <a:off x="249100" y="2745250"/>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D966"/>
                </a:solidFill>
              </a:rPr>
              <a:t>Q3: If the observed wavelength is longer, we say it is redshifted. This is a characteristic of objects moving </a:t>
            </a:r>
            <a:r>
              <a:rPr i="1" lang="en">
                <a:solidFill>
                  <a:srgbClr val="FFD966"/>
                </a:solidFill>
              </a:rPr>
              <a:t>away </a:t>
            </a:r>
            <a:r>
              <a:rPr lang="en">
                <a:solidFill>
                  <a:srgbClr val="FFD966"/>
                </a:solidFill>
              </a:rPr>
              <a:t>from us, so the quasar must be moving away!</a:t>
            </a:r>
            <a:endParaRPr>
              <a:solidFill>
                <a:srgbClr val="FFD9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2" name="Shape 112"/>
        <p:cNvGrpSpPr/>
        <p:nvPr/>
      </p:nvGrpSpPr>
      <p:grpSpPr>
        <a:xfrm>
          <a:off x="0" y="0"/>
          <a:ext cx="0" cy="0"/>
          <a:chOff x="0" y="0"/>
          <a:chExt cx="0" cy="0"/>
        </a:xfrm>
      </p:grpSpPr>
      <p:sp>
        <p:nvSpPr>
          <p:cNvPr id="113" name="Google Shape;113;p19"/>
          <p:cNvSpPr txBox="1"/>
          <p:nvPr/>
        </p:nvSpPr>
        <p:spPr>
          <a:xfrm>
            <a:off x="0" y="0"/>
            <a:ext cx="76872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Question 2</a:t>
            </a:r>
            <a:endParaRPr sz="5200">
              <a:solidFill>
                <a:srgbClr val="FFFFFF"/>
              </a:solidFill>
            </a:endParaRPr>
          </a:p>
        </p:txBody>
      </p:sp>
      <p:sp>
        <p:nvSpPr>
          <p:cNvPr id="114" name="Google Shape;114;p19"/>
          <p:cNvSpPr txBox="1"/>
          <p:nvPr/>
        </p:nvSpPr>
        <p:spPr>
          <a:xfrm>
            <a:off x="249100" y="1145975"/>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9EEB"/>
                </a:solidFill>
              </a:rPr>
              <a:t>Q1: The star with the higher temperature will be bluer, so the star on the left must be bluer. We know this from Wien’s Law. </a:t>
            </a:r>
            <a:endParaRPr>
              <a:solidFill>
                <a:srgbClr val="6D9EEB"/>
              </a:solidFill>
            </a:endParaRPr>
          </a:p>
        </p:txBody>
      </p:sp>
      <p:sp>
        <p:nvSpPr>
          <p:cNvPr id="115" name="Google Shape;115;p19"/>
          <p:cNvSpPr txBox="1"/>
          <p:nvPr/>
        </p:nvSpPr>
        <p:spPr>
          <a:xfrm>
            <a:off x="249100" y="2343563"/>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3C47D"/>
                </a:solidFill>
              </a:rPr>
              <a:t>Q2: We know that L = 4πR</a:t>
            </a:r>
            <a:r>
              <a:rPr baseline="30000" lang="en">
                <a:solidFill>
                  <a:srgbClr val="93C47D"/>
                </a:solidFill>
              </a:rPr>
              <a:t>2</a:t>
            </a:r>
            <a:r>
              <a:rPr lang="en">
                <a:solidFill>
                  <a:srgbClr val="93C47D"/>
                </a:solidFill>
              </a:rPr>
              <a:t>σT</a:t>
            </a:r>
            <a:r>
              <a:rPr baseline="30000" lang="en">
                <a:solidFill>
                  <a:srgbClr val="93C47D"/>
                </a:solidFill>
              </a:rPr>
              <a:t>4</a:t>
            </a:r>
            <a:r>
              <a:rPr lang="en">
                <a:solidFill>
                  <a:srgbClr val="93C47D"/>
                </a:solidFill>
              </a:rPr>
              <a:t>. We can use ratios to find that L</a:t>
            </a:r>
            <a:r>
              <a:rPr baseline="-25000" lang="en">
                <a:solidFill>
                  <a:srgbClr val="93C47D"/>
                </a:solidFill>
              </a:rPr>
              <a:t>1</a:t>
            </a:r>
            <a:r>
              <a:rPr lang="en">
                <a:solidFill>
                  <a:srgbClr val="93C47D"/>
                </a:solidFill>
              </a:rPr>
              <a:t>/L</a:t>
            </a:r>
            <a:r>
              <a:rPr baseline="-25000" lang="en">
                <a:solidFill>
                  <a:srgbClr val="93C47D"/>
                </a:solidFill>
              </a:rPr>
              <a:t>2</a:t>
            </a:r>
            <a:r>
              <a:rPr lang="en">
                <a:solidFill>
                  <a:srgbClr val="93C47D"/>
                </a:solidFill>
              </a:rPr>
              <a:t> = (⅓)</a:t>
            </a:r>
            <a:r>
              <a:rPr baseline="30000" lang="en">
                <a:solidFill>
                  <a:srgbClr val="93C47D"/>
                </a:solidFill>
              </a:rPr>
              <a:t>2</a:t>
            </a:r>
            <a:r>
              <a:rPr lang="en">
                <a:solidFill>
                  <a:srgbClr val="93C47D"/>
                </a:solidFill>
              </a:rPr>
              <a:t>(2)</a:t>
            </a:r>
            <a:r>
              <a:rPr baseline="30000" lang="en">
                <a:solidFill>
                  <a:srgbClr val="93C47D"/>
                </a:solidFill>
              </a:rPr>
              <a:t>4</a:t>
            </a:r>
            <a:r>
              <a:rPr lang="en">
                <a:solidFill>
                  <a:srgbClr val="93C47D"/>
                </a:solidFill>
              </a:rPr>
              <a:t> = 16/9. The left star is more luminous. </a:t>
            </a:r>
            <a:endParaRPr>
              <a:solidFill>
                <a:srgbClr val="93C47D"/>
              </a:solidFill>
            </a:endParaRPr>
          </a:p>
        </p:txBody>
      </p:sp>
      <p:sp>
        <p:nvSpPr>
          <p:cNvPr id="116" name="Google Shape;116;p19"/>
          <p:cNvSpPr txBox="1"/>
          <p:nvPr/>
        </p:nvSpPr>
        <p:spPr>
          <a:xfrm>
            <a:off x="249100" y="3541150"/>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D966"/>
                </a:solidFill>
              </a:rPr>
              <a:t>Q3: From Wien’s Law, we have λ</a:t>
            </a:r>
            <a:r>
              <a:rPr baseline="-25000" lang="en">
                <a:solidFill>
                  <a:srgbClr val="FFD966"/>
                </a:solidFill>
              </a:rPr>
              <a:t>peak</a:t>
            </a:r>
            <a:r>
              <a:rPr lang="en">
                <a:solidFill>
                  <a:srgbClr val="FFD966"/>
                </a:solidFill>
              </a:rPr>
              <a:t>T = (constant). Using ratios, we know that a factor of 4 </a:t>
            </a:r>
            <a:r>
              <a:rPr b="1" i="1" lang="en">
                <a:solidFill>
                  <a:srgbClr val="FFD966"/>
                </a:solidFill>
              </a:rPr>
              <a:t>decrease</a:t>
            </a:r>
            <a:r>
              <a:rPr lang="en">
                <a:solidFill>
                  <a:srgbClr val="FFD966"/>
                </a:solidFill>
              </a:rPr>
              <a:t> in peak wavelength requires a factor of 4 </a:t>
            </a:r>
            <a:r>
              <a:rPr b="1" i="1" lang="en">
                <a:solidFill>
                  <a:srgbClr val="FFD966"/>
                </a:solidFill>
              </a:rPr>
              <a:t>increase </a:t>
            </a:r>
            <a:r>
              <a:rPr lang="en">
                <a:solidFill>
                  <a:srgbClr val="FFD966"/>
                </a:solidFill>
              </a:rPr>
              <a:t>in temperature, giving us T = 4*7250K = 28,000K. </a:t>
            </a:r>
            <a:endParaRPr>
              <a:solidFill>
                <a:srgbClr val="FFD966"/>
              </a:solidFill>
            </a:endParaRPr>
          </a:p>
        </p:txBody>
      </p:sp>
      <p:pic>
        <p:nvPicPr>
          <p:cNvPr id="117" name="Google Shape;117;p19"/>
          <p:cNvPicPr preferRelativeResize="0"/>
          <p:nvPr/>
        </p:nvPicPr>
        <p:blipFill>
          <a:blip r:embed="rId3">
            <a:alphaModFix/>
          </a:blip>
          <a:stretch>
            <a:fillRect/>
          </a:stretch>
        </p:blipFill>
        <p:spPr>
          <a:xfrm>
            <a:off x="4625800" y="1021450"/>
            <a:ext cx="4365800" cy="36487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1" name="Shape 121"/>
        <p:cNvGrpSpPr/>
        <p:nvPr/>
      </p:nvGrpSpPr>
      <p:grpSpPr>
        <a:xfrm>
          <a:off x="0" y="0"/>
          <a:ext cx="0" cy="0"/>
          <a:chOff x="0" y="0"/>
          <a:chExt cx="0" cy="0"/>
        </a:xfrm>
      </p:grpSpPr>
      <p:sp>
        <p:nvSpPr>
          <p:cNvPr id="122" name="Google Shape;122;p20"/>
          <p:cNvSpPr txBox="1"/>
          <p:nvPr/>
        </p:nvSpPr>
        <p:spPr>
          <a:xfrm>
            <a:off x="0" y="0"/>
            <a:ext cx="76872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Question 3</a:t>
            </a:r>
            <a:endParaRPr sz="5200">
              <a:solidFill>
                <a:srgbClr val="FFFFFF"/>
              </a:solidFill>
            </a:endParaRPr>
          </a:p>
        </p:txBody>
      </p:sp>
      <p:sp>
        <p:nvSpPr>
          <p:cNvPr id="123" name="Google Shape;123;p20"/>
          <p:cNvSpPr txBox="1"/>
          <p:nvPr/>
        </p:nvSpPr>
        <p:spPr>
          <a:xfrm>
            <a:off x="249100" y="841175"/>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9EEB"/>
                </a:solidFill>
              </a:rPr>
              <a:t>Q1: The Earth must be moving counterclockwise. We can see this either from the Sun rising in the East and setting in the West, the Moon doing the same thing, or any other reasonable explanation (such as phases of the Moon). </a:t>
            </a:r>
            <a:endParaRPr>
              <a:solidFill>
                <a:srgbClr val="6D9EEB"/>
              </a:solidFill>
            </a:endParaRPr>
          </a:p>
        </p:txBody>
      </p:sp>
      <p:sp>
        <p:nvSpPr>
          <p:cNvPr id="124" name="Google Shape;124;p20"/>
          <p:cNvSpPr txBox="1"/>
          <p:nvPr/>
        </p:nvSpPr>
        <p:spPr>
          <a:xfrm>
            <a:off x="249100" y="2038763"/>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3C47D"/>
                </a:solidFill>
              </a:rPr>
              <a:t>Q2: The Moon completes an orbit around the Earth about once a Month. Sometimes, the Moon is between us and the Sun and so the Sun shines only on the Moon’s back. Other times, the Earth is between the Moon and the Sun so we see the illuminated face. The Moon isn’t exactly in line with the Earth or the Sun, otherwise the Moon would hide in the Earth’s shadow sometimes!</a:t>
            </a:r>
            <a:endParaRPr>
              <a:solidFill>
                <a:srgbClr val="93C47D"/>
              </a:solidFill>
            </a:endParaRPr>
          </a:p>
        </p:txBody>
      </p:sp>
      <p:sp>
        <p:nvSpPr>
          <p:cNvPr id="125" name="Google Shape;125;p20"/>
          <p:cNvSpPr txBox="1"/>
          <p:nvPr/>
        </p:nvSpPr>
        <p:spPr>
          <a:xfrm>
            <a:off x="249100" y="3845950"/>
            <a:ext cx="42243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D966"/>
                </a:solidFill>
              </a:rPr>
              <a:t>Q3: We learned in class that a consequence of being the same factor farther and larger is that the Sun and the Moon are the same apparent size. This coincidence leads to what we know as “eclipses” of the Moon and the Sun!</a:t>
            </a:r>
            <a:endParaRPr>
              <a:solidFill>
                <a:srgbClr val="FFD966"/>
              </a:solidFill>
            </a:endParaRPr>
          </a:p>
        </p:txBody>
      </p:sp>
      <p:pic>
        <p:nvPicPr>
          <p:cNvPr id="126" name="Google Shape;126;p20"/>
          <p:cNvPicPr preferRelativeResize="0"/>
          <p:nvPr/>
        </p:nvPicPr>
        <p:blipFill>
          <a:blip r:embed="rId3">
            <a:alphaModFix/>
          </a:blip>
          <a:stretch>
            <a:fillRect/>
          </a:stretch>
        </p:blipFill>
        <p:spPr>
          <a:xfrm>
            <a:off x="4989075" y="743825"/>
            <a:ext cx="3659456" cy="3896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0" name="Shape 130"/>
        <p:cNvGrpSpPr/>
        <p:nvPr/>
      </p:nvGrpSpPr>
      <p:grpSpPr>
        <a:xfrm>
          <a:off x="0" y="0"/>
          <a:ext cx="0" cy="0"/>
          <a:chOff x="0" y="0"/>
          <a:chExt cx="0" cy="0"/>
        </a:xfrm>
      </p:grpSpPr>
      <p:sp>
        <p:nvSpPr>
          <p:cNvPr id="131" name="Google Shape;131;p21"/>
          <p:cNvSpPr txBox="1"/>
          <p:nvPr/>
        </p:nvSpPr>
        <p:spPr>
          <a:xfrm>
            <a:off x="0" y="1450825"/>
            <a:ext cx="76872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Any questions on the quiz? I’ll grade them as soon as I can!</a:t>
            </a:r>
            <a:endParaRPr sz="5200">
              <a:solidFill>
                <a:srgbClr val="FFFFFF"/>
              </a:solidFill>
            </a:endParaRPr>
          </a:p>
        </p:txBody>
      </p:sp>
      <p:sp>
        <p:nvSpPr>
          <p:cNvPr id="132" name="Google Shape;132;p21"/>
          <p:cNvSpPr txBox="1"/>
          <p:nvPr/>
        </p:nvSpPr>
        <p:spPr>
          <a:xfrm>
            <a:off x="5944200" y="1686300"/>
            <a:ext cx="3580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0"/>
              <a:t>✨</a:t>
            </a:r>
            <a:endParaRPr sz="20000"/>
          </a:p>
        </p:txBody>
      </p:sp>
      <p:sp>
        <p:nvSpPr>
          <p:cNvPr id="133" name="Google Shape;133;p21"/>
          <p:cNvSpPr txBox="1"/>
          <p:nvPr/>
        </p:nvSpPr>
        <p:spPr>
          <a:xfrm>
            <a:off x="705775" y="22003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0"/>
              <a:t>🤔</a:t>
            </a:r>
            <a:endParaRPr sz="20000"/>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