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b9de18f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b9de18f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b9de18f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b9de18f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b9de18f6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b9de18f6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b9de18f6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b9de18f6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b9de18f6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b9de18f6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https://create.kahoot.it/kahoots/my-kahoots/folder/0f3b4aa5-f9ff-4050-8f11-911009dbfb57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b9de18f6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b9de18f6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gif"/><Relationship Id="rId4" Type="http://schemas.openxmlformats.org/officeDocument/2006/relationships/image" Target="../media/image3.jp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3yij1rJOefM"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aiFD_LBx2nM"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bt-dev.berkeley.edu/p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9070" l="0" r="0" t="9070"/>
          <a:stretch/>
        </p:blipFill>
        <p:spPr>
          <a:xfrm>
            <a:off x="0" y="-56826"/>
            <a:ext cx="9144000" cy="5715027"/>
          </a:xfrm>
          <a:prstGeom prst="rect">
            <a:avLst/>
          </a:prstGeom>
          <a:noFill/>
          <a:ln>
            <a:noFill/>
          </a:ln>
        </p:spPr>
      </p:pic>
      <p:sp>
        <p:nvSpPr>
          <p:cNvPr id="100" name="Google Shape;100;p25"/>
          <p:cNvSpPr txBox="1"/>
          <p:nvPr>
            <p:ph type="ctrTitle"/>
          </p:nvPr>
        </p:nvSpPr>
        <p:spPr>
          <a:xfrm>
            <a:off x="0" y="143350"/>
            <a:ext cx="2664600" cy="70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rPr>
              <a:t>w</a:t>
            </a:r>
            <a:r>
              <a:rPr lang="en">
                <a:solidFill>
                  <a:srgbClr val="FFFFFF"/>
                </a:solidFill>
              </a:rPr>
              <a:t>eek 7</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4" name="Shape 104"/>
        <p:cNvGrpSpPr/>
        <p:nvPr/>
      </p:nvGrpSpPr>
      <p:grpSpPr>
        <a:xfrm>
          <a:off x="0" y="0"/>
          <a:ext cx="0" cy="0"/>
          <a:chOff x="0" y="0"/>
          <a:chExt cx="0" cy="0"/>
        </a:xfrm>
      </p:grpSpPr>
      <p:pic>
        <p:nvPicPr>
          <p:cNvPr id="105" name="Google Shape;105;p26"/>
          <p:cNvPicPr preferRelativeResize="0"/>
          <p:nvPr/>
        </p:nvPicPr>
        <p:blipFill>
          <a:blip r:embed="rId3">
            <a:alphaModFix/>
          </a:blip>
          <a:stretch>
            <a:fillRect/>
          </a:stretch>
        </p:blipFill>
        <p:spPr>
          <a:xfrm>
            <a:off x="2546450" y="1432375"/>
            <a:ext cx="6597550" cy="3711125"/>
          </a:xfrm>
          <a:prstGeom prst="rect">
            <a:avLst/>
          </a:prstGeom>
          <a:noFill/>
          <a:ln>
            <a:noFill/>
          </a:ln>
        </p:spPr>
      </p:pic>
      <p:sp>
        <p:nvSpPr>
          <p:cNvPr id="106" name="Google Shape;106;p26"/>
          <p:cNvSpPr txBox="1"/>
          <p:nvPr/>
        </p:nvSpPr>
        <p:spPr>
          <a:xfrm>
            <a:off x="0" y="684750"/>
            <a:ext cx="7740600" cy="94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5200">
                <a:solidFill>
                  <a:srgbClr val="FFFFFF"/>
                </a:solidFill>
              </a:rPr>
              <a:t>SOME NOBEL PRIZE NEWS!</a:t>
            </a:r>
            <a:endParaRPr sz="5200">
              <a:solidFill>
                <a:srgbClr val="FFFFFF"/>
              </a:solidFill>
            </a:endParaRPr>
          </a:p>
        </p:txBody>
      </p:sp>
      <p:sp>
        <p:nvSpPr>
          <p:cNvPr id="107" name="Google Shape;107;p26"/>
          <p:cNvSpPr txBox="1"/>
          <p:nvPr/>
        </p:nvSpPr>
        <p:spPr>
          <a:xfrm>
            <a:off x="101175" y="3769988"/>
            <a:ext cx="23019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rPr>
              <a:t>Reinhard Genzel</a:t>
            </a:r>
            <a:endParaRPr b="1" sz="2200">
              <a:solidFill>
                <a:srgbClr val="FFFFFF"/>
              </a:solidFill>
            </a:endParaRPr>
          </a:p>
          <a:p>
            <a:pPr indent="0" lvl="0" marL="0" rtl="0" algn="l">
              <a:spcBef>
                <a:spcPts val="0"/>
              </a:spcBef>
              <a:spcAft>
                <a:spcPts val="0"/>
              </a:spcAft>
              <a:buNone/>
            </a:pPr>
            <a:r>
              <a:rPr b="1" lang="en" sz="2200">
                <a:solidFill>
                  <a:srgbClr val="FFFFFF"/>
                </a:solidFill>
              </a:rPr>
              <a:t>(Berkeley!)</a:t>
            </a:r>
            <a:endParaRPr b="1" sz="2200">
              <a:solidFill>
                <a:srgbClr val="FFFFFF"/>
              </a:solidFill>
            </a:endParaRPr>
          </a:p>
        </p:txBody>
      </p:sp>
      <p:pic>
        <p:nvPicPr>
          <p:cNvPr id="108" name="Google Shape;108;p26"/>
          <p:cNvPicPr preferRelativeResize="0"/>
          <p:nvPr/>
        </p:nvPicPr>
        <p:blipFill>
          <a:blip r:embed="rId4">
            <a:alphaModFix/>
          </a:blip>
          <a:stretch>
            <a:fillRect/>
          </a:stretch>
        </p:blipFill>
        <p:spPr>
          <a:xfrm>
            <a:off x="7515700" y="118025"/>
            <a:ext cx="1478400" cy="2217625"/>
          </a:xfrm>
          <a:prstGeom prst="rect">
            <a:avLst/>
          </a:prstGeom>
          <a:noFill/>
          <a:ln>
            <a:noFill/>
          </a:ln>
        </p:spPr>
      </p:pic>
      <p:pic>
        <p:nvPicPr>
          <p:cNvPr id="109" name="Google Shape;109;p26"/>
          <p:cNvPicPr preferRelativeResize="0"/>
          <p:nvPr/>
        </p:nvPicPr>
        <p:blipFill>
          <a:blip r:embed="rId5">
            <a:alphaModFix/>
          </a:blip>
          <a:stretch>
            <a:fillRect/>
          </a:stretch>
        </p:blipFill>
        <p:spPr>
          <a:xfrm>
            <a:off x="199550" y="1949375"/>
            <a:ext cx="1141124" cy="1711675"/>
          </a:xfrm>
          <a:prstGeom prst="rect">
            <a:avLst/>
          </a:prstGeom>
          <a:noFill/>
          <a:ln>
            <a:noFill/>
          </a:ln>
        </p:spPr>
      </p:pic>
      <p:sp>
        <p:nvSpPr>
          <p:cNvPr id="110" name="Google Shape;110;p26"/>
          <p:cNvSpPr txBox="1"/>
          <p:nvPr/>
        </p:nvSpPr>
        <p:spPr>
          <a:xfrm>
            <a:off x="6692200" y="2376950"/>
            <a:ext cx="2301900" cy="85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200">
                <a:solidFill>
                  <a:srgbClr val="FFFFFF"/>
                </a:solidFill>
              </a:rPr>
              <a:t>Andrea</a:t>
            </a:r>
            <a:r>
              <a:rPr b="1" lang="en" sz="2200">
                <a:solidFill>
                  <a:srgbClr val="FFFFFF"/>
                </a:solidFill>
              </a:rPr>
              <a:t> </a:t>
            </a:r>
            <a:endParaRPr b="1" sz="2200">
              <a:solidFill>
                <a:srgbClr val="FFFFFF"/>
              </a:solidFill>
            </a:endParaRPr>
          </a:p>
          <a:p>
            <a:pPr indent="0" lvl="0" marL="0" rtl="0" algn="r">
              <a:spcBef>
                <a:spcPts val="0"/>
              </a:spcBef>
              <a:spcAft>
                <a:spcPts val="0"/>
              </a:spcAft>
              <a:buNone/>
            </a:pPr>
            <a:r>
              <a:rPr b="1" lang="en" sz="2200">
                <a:solidFill>
                  <a:srgbClr val="FFFFFF"/>
                </a:solidFill>
              </a:rPr>
              <a:t>Gehz -- took these data!</a:t>
            </a:r>
            <a:endParaRPr b="1" sz="2200">
              <a:solidFill>
                <a:srgbClr val="FFFFFF"/>
              </a:solidFill>
            </a:endParaRPr>
          </a:p>
          <a:p>
            <a:pPr indent="0" lvl="0" marL="0" rtl="0" algn="r">
              <a:spcBef>
                <a:spcPts val="0"/>
              </a:spcBef>
              <a:spcAft>
                <a:spcPts val="0"/>
              </a:spcAft>
              <a:buNone/>
            </a:pPr>
            <a:r>
              <a:rPr b="1" lang="en" sz="2200">
                <a:solidFill>
                  <a:srgbClr val="FFFFFF"/>
                </a:solidFill>
              </a:rPr>
              <a:t>(UCLA)</a:t>
            </a:r>
            <a:endParaRPr b="1" sz="22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4" name="Shape 114"/>
        <p:cNvGrpSpPr/>
        <p:nvPr/>
      </p:nvGrpSpPr>
      <p:grpSpPr>
        <a:xfrm>
          <a:off x="0" y="0"/>
          <a:ext cx="0" cy="0"/>
          <a:chOff x="0" y="0"/>
          <a:chExt cx="0" cy="0"/>
        </a:xfrm>
      </p:grpSpPr>
      <p:sp>
        <p:nvSpPr>
          <p:cNvPr id="115" name="Google Shape;115;p27"/>
          <p:cNvSpPr txBox="1"/>
          <p:nvPr>
            <p:ph type="title"/>
          </p:nvPr>
        </p:nvSpPr>
        <p:spPr>
          <a:xfrm>
            <a:off x="109325" y="99300"/>
            <a:ext cx="428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Astronomy Video of the Day!</a:t>
            </a:r>
            <a:endParaRPr>
              <a:solidFill>
                <a:srgbClr val="FFFFFF"/>
              </a:solidFill>
            </a:endParaRPr>
          </a:p>
        </p:txBody>
      </p:sp>
      <p:pic>
        <p:nvPicPr>
          <p:cNvPr descr="After nine years spent in deep space collecting data that revealed our night sky to be filled with trillions of hidden planets, more planets even than stars, NASA is ending the Kepler space  telescope’s science operations. Kepler leaves a legacy of more than 2,600 planet discoveries, some of which could be promising places for life.&#10; &#10;Video credit: NASA/Ames Research Center&#10;&#10;Learn more: http://www.nasa.gov/kepler&#10;&#10;This video can be downloaded from the NASA Image and Video Library at: https://images.nasa.gov/details-ARC-20180803-AAV3123-Kepler-EOFDoc-Master-NASAWeb.html&#10;&#10;NASA's Ames Research Center is located in California's Silicon Valley. Follow us on social media to hear about the latest developments in space, science, technology and aeronautics. &#10;&#10;Facebook &#10;https://www.facebook.com/nasaames&#10;&#10;Twitter &#10;https://twitter.com/nasaames&#10;&#10;Instagram &#10;https://www.instagram.com/nasaames/" id="116" name="Google Shape;116;p27" title="The Legacy of NASA's Kepler Space Telescope: More Planets Than Stars">
            <a:hlinkClick r:id="rId3"/>
          </p:cNvPr>
          <p:cNvPicPr preferRelativeResize="0"/>
          <p:nvPr/>
        </p:nvPicPr>
        <p:blipFill>
          <a:blip r:embed="rId4">
            <a:alphaModFix/>
          </a:blip>
          <a:stretch>
            <a:fillRect/>
          </a:stretch>
        </p:blipFill>
        <p:spPr>
          <a:xfrm>
            <a:off x="2530725" y="126500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0" name="Shape 120"/>
        <p:cNvGrpSpPr/>
        <p:nvPr/>
      </p:nvGrpSpPr>
      <p:grpSpPr>
        <a:xfrm>
          <a:off x="0" y="0"/>
          <a:ext cx="0" cy="0"/>
          <a:chOff x="0" y="0"/>
          <a:chExt cx="0" cy="0"/>
        </a:xfrm>
      </p:grpSpPr>
      <p:sp>
        <p:nvSpPr>
          <p:cNvPr id="121" name="Google Shape;121;p28"/>
          <p:cNvSpPr txBox="1"/>
          <p:nvPr>
            <p:ph type="title"/>
          </p:nvPr>
        </p:nvSpPr>
        <p:spPr>
          <a:xfrm>
            <a:off x="109325" y="99300"/>
            <a:ext cx="4283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Astronomy Video of the Day (part 2)</a:t>
            </a:r>
            <a:endParaRPr>
              <a:solidFill>
                <a:srgbClr val="FFFFFF"/>
              </a:solidFill>
            </a:endParaRPr>
          </a:p>
        </p:txBody>
      </p:sp>
      <p:pic>
        <p:nvPicPr>
          <p:cNvPr descr="Video credit: SYSTEM Sounds (M. Russo, A. Santaguida)&#10;Data: NASA Exoplanet Archive&#10;Details: https://apod.nasa.gov/apod/ap190710.html" id="122" name="Google Shape;122;p28" title="4000 Exoplanets">
            <a:hlinkClick r:id="rId3"/>
          </p:cNvPr>
          <p:cNvPicPr preferRelativeResize="0"/>
          <p:nvPr/>
        </p:nvPicPr>
        <p:blipFill>
          <a:blip r:embed="rId4">
            <a:alphaModFix/>
          </a:blip>
          <a:stretch>
            <a:fillRect/>
          </a:stretch>
        </p:blipFill>
        <p:spPr>
          <a:xfrm>
            <a:off x="2286000" y="137265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0) Please ADD ASTRO C10 in PrairieLearn. </a:t>
            </a:r>
            <a:r>
              <a:rPr lang="en" u="sng">
                <a:solidFill>
                  <a:schemeClr val="hlink"/>
                </a:solidFill>
                <a:hlinkClick r:id="rId3"/>
              </a:rPr>
              <a:t>https://cbt-dev.berkeley.edu/pl </a:t>
            </a:r>
            <a:r>
              <a:rPr lang="en"/>
              <a:t> links to an external site.</a:t>
            </a:r>
            <a:endParaRPr/>
          </a:p>
          <a:p>
            <a:pPr indent="-342900" lvl="0" marL="457200" rtl="0" algn="l">
              <a:spcBef>
                <a:spcPts val="0"/>
              </a:spcBef>
              <a:spcAft>
                <a:spcPts val="0"/>
              </a:spcAft>
              <a:buSzPts val="1800"/>
              <a:buChar char="●"/>
            </a:pPr>
            <a:r>
              <a:rPr lang="en"/>
              <a:t>1) Midterm October 9th 3:10-4pm. Please use the regular lecture zoom link.</a:t>
            </a:r>
            <a:endParaRPr/>
          </a:p>
          <a:p>
            <a:pPr indent="-342900" lvl="0" marL="457200" rtl="0" algn="l">
              <a:spcBef>
                <a:spcPts val="0"/>
              </a:spcBef>
              <a:spcAft>
                <a:spcPts val="0"/>
              </a:spcAft>
              <a:buSzPts val="1800"/>
              <a:buChar char="●"/>
            </a:pPr>
            <a:r>
              <a:rPr lang="en"/>
              <a:t>2) However, you are NOT required to take Midterm while on zoom!</a:t>
            </a:r>
            <a:endParaRPr/>
          </a:p>
          <a:p>
            <a:pPr indent="-342900" lvl="0" marL="457200" rtl="0" algn="l">
              <a:spcBef>
                <a:spcPts val="0"/>
              </a:spcBef>
              <a:spcAft>
                <a:spcPts val="0"/>
              </a:spcAft>
              <a:buSzPts val="1800"/>
              <a:buChar char="●"/>
            </a:pPr>
            <a:r>
              <a:rPr lang="en"/>
              <a:t>3</a:t>
            </a:r>
            <a:r>
              <a:rPr lang="en"/>
              <a:t>) Students should have a few pieces of scratch paper and writing utensil ready.</a:t>
            </a:r>
            <a:endParaRPr/>
          </a:p>
          <a:p>
            <a:pPr indent="-342900" lvl="0" marL="457200" rtl="0" algn="l">
              <a:spcBef>
                <a:spcPts val="0"/>
              </a:spcBef>
              <a:spcAft>
                <a:spcPts val="0"/>
              </a:spcAft>
              <a:buSzPts val="1800"/>
              <a:buChar char="●"/>
            </a:pPr>
            <a:r>
              <a:rPr lang="en"/>
              <a:t>4</a:t>
            </a:r>
            <a:r>
              <a:rPr lang="en"/>
              <a:t>) Please try out the Practice Midterm 1 on PrairieLearn. It is not for a grade; it is only to test the system!</a:t>
            </a:r>
            <a:endParaRPr/>
          </a:p>
          <a:p>
            <a:pPr indent="-342900" lvl="0" marL="457200" rtl="0" algn="l">
              <a:spcBef>
                <a:spcPts val="0"/>
              </a:spcBef>
              <a:spcAft>
                <a:spcPts val="0"/>
              </a:spcAft>
              <a:buSzPts val="1800"/>
              <a:buChar char="●"/>
            </a:pPr>
            <a:r>
              <a:rPr lang="en"/>
              <a:t>5) NO CALCULATORS! If you use it on the next quiz, I will give a zero straight away. </a:t>
            </a:r>
            <a:endParaRPr/>
          </a:p>
          <a:p>
            <a:pPr indent="-342900" lvl="0" marL="457200" rtl="0" algn="l">
              <a:spcBef>
                <a:spcPts val="0"/>
              </a:spcBef>
              <a:spcAft>
                <a:spcPts val="0"/>
              </a:spcAft>
              <a:buSzPts val="1800"/>
              <a:buChar char="●"/>
            </a:pPr>
            <a:r>
              <a:rPr lang="en"/>
              <a:t>6) The format and topics for the midterm are outlined explicity in the Course Reader. You will be examined up through CS-142. </a:t>
            </a:r>
            <a:endParaRPr/>
          </a:p>
        </p:txBody>
      </p:sp>
      <p:sp>
        <p:nvSpPr>
          <p:cNvPr id="128" name="Google Shape;128;p29"/>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MIDTERM INFORMATION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2" name="Shape 132"/>
        <p:cNvGrpSpPr/>
        <p:nvPr/>
      </p:nvGrpSpPr>
      <p:grpSpPr>
        <a:xfrm>
          <a:off x="0" y="0"/>
          <a:ext cx="0" cy="0"/>
          <a:chOff x="0" y="0"/>
          <a:chExt cx="0" cy="0"/>
        </a:xfrm>
      </p:grpSpPr>
      <p:sp>
        <p:nvSpPr>
          <p:cNvPr id="133" name="Google Shape;133;p30"/>
          <p:cNvSpPr txBox="1"/>
          <p:nvPr>
            <p:ph type="title"/>
          </p:nvPr>
        </p:nvSpPr>
        <p:spPr>
          <a:xfrm>
            <a:off x="152400" y="180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Let’s do some review!</a:t>
            </a:r>
            <a:endParaRPr>
              <a:solidFill>
                <a:srgbClr val="FFFFFF"/>
              </a:solidFill>
            </a:endParaRPr>
          </a:p>
        </p:txBody>
      </p:sp>
      <p:pic>
        <p:nvPicPr>
          <p:cNvPr id="134" name="Google Shape;134;p30"/>
          <p:cNvPicPr preferRelativeResize="0"/>
          <p:nvPr/>
        </p:nvPicPr>
        <p:blipFill>
          <a:blip r:embed="rId3">
            <a:alphaModFix/>
          </a:blip>
          <a:stretch>
            <a:fillRect/>
          </a:stretch>
        </p:blipFill>
        <p:spPr>
          <a:xfrm>
            <a:off x="152400" y="1170125"/>
            <a:ext cx="8839200" cy="36135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31"/>
          <p:cNvPicPr preferRelativeResize="0"/>
          <p:nvPr/>
        </p:nvPicPr>
        <p:blipFill>
          <a:blip r:embed="rId3">
            <a:alphaModFix/>
          </a:blip>
          <a:stretch>
            <a:fillRect/>
          </a:stretch>
        </p:blipFill>
        <p:spPr>
          <a:xfrm>
            <a:off x="47625" y="0"/>
            <a:ext cx="9096375" cy="5945024"/>
          </a:xfrm>
          <a:prstGeom prst="rect">
            <a:avLst/>
          </a:prstGeom>
          <a:noFill/>
          <a:ln>
            <a:noFill/>
          </a:ln>
        </p:spPr>
      </p:pic>
      <p:sp>
        <p:nvSpPr>
          <p:cNvPr id="140" name="Google Shape;140;p31"/>
          <p:cNvSpPr txBox="1"/>
          <p:nvPr>
            <p:ph type="ctrTitle"/>
          </p:nvPr>
        </p:nvSpPr>
        <p:spPr>
          <a:xfrm>
            <a:off x="311708" y="4397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weekly survey!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Thanks everyone!</a:t>
            </a:r>
            <a:endParaRPr/>
          </a:p>
        </p:txBody>
      </p:sp>
      <p:sp>
        <p:nvSpPr>
          <p:cNvPr id="141" name="Google Shape;141;p31"/>
          <p:cNvSpPr txBox="1"/>
          <p:nvPr>
            <p:ph type="ctrTitle"/>
          </p:nvPr>
        </p:nvSpPr>
        <p:spPr>
          <a:xfrm>
            <a:off x="1078883" y="323492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tinyurl.com/pilawaForm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