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Robo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Roboto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font" Target="fonts/Roboto-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1824339ae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a1824339ae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c2305b0b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c2305b0b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c2305b0b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c2305b0b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c2305b0b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c2305b0b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c2305b0b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c2305b0b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c2305b0bc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c2305b0b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1824339a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1824339a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1824339a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1824339a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1824339a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1824339a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fZXgtw_XA3Q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 b="14980" l="0" r="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/>
        </p:nvSpPr>
        <p:spPr>
          <a:xfrm>
            <a:off x="144850" y="0"/>
            <a:ext cx="52149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Week 8</a:t>
            </a:r>
            <a:endParaRPr b="1" sz="6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" y="0"/>
            <a:ext cx="9096375" cy="59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 txBox="1"/>
          <p:nvPr>
            <p:ph type="ctrTitle"/>
          </p:nvPr>
        </p:nvSpPr>
        <p:spPr>
          <a:xfrm>
            <a:off x="311708" y="439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survey!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everyone!</a:t>
            </a:r>
            <a:endParaRPr/>
          </a:p>
        </p:txBody>
      </p:sp>
      <p:sp>
        <p:nvSpPr>
          <p:cNvPr id="221" name="Google Shape;221;p34"/>
          <p:cNvSpPr txBox="1"/>
          <p:nvPr>
            <p:ph type="ctrTitle"/>
          </p:nvPr>
        </p:nvSpPr>
        <p:spPr>
          <a:xfrm>
            <a:off x="1078883" y="32349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tinyurl.com/pilawaForm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 rotWithShape="1">
          <a:blip r:embed="rId3">
            <a:alphaModFix/>
          </a:blip>
          <a:srcRect b="14980" l="0" r="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6627025" y="3992575"/>
            <a:ext cx="28791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APOD </a:t>
            </a:r>
            <a:endParaRPr b="1" sz="6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26"/>
          <p:cNvSpPr txBox="1"/>
          <p:nvPr/>
        </p:nvSpPr>
        <p:spPr>
          <a:xfrm>
            <a:off x="188500" y="224850"/>
            <a:ext cx="28791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is this?</a:t>
            </a:r>
            <a:endParaRPr b="1" i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4572000" y="224850"/>
            <a:ext cx="4365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Mass: </a:t>
            </a:r>
            <a:endParaRPr b="1" i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1.2 x 10</a:t>
            </a:r>
            <a:r>
              <a:rPr b="1" baseline="30000" i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15</a:t>
            </a:r>
            <a:r>
              <a:rPr b="1" i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M</a:t>
            </a:r>
            <a:r>
              <a:rPr b="1" baseline="-25000" i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sun</a:t>
            </a:r>
            <a:endParaRPr b="1" baseline="-25000" i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1,200,000,000,000,0000 M</a:t>
            </a:r>
            <a:r>
              <a:rPr b="1" baseline="-25000" i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sun</a:t>
            </a:r>
            <a:endParaRPr b="1" baseline="-25000" i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9" name="Google Shape;109;p26"/>
          <p:cNvCxnSpPr/>
          <p:nvPr/>
        </p:nvCxnSpPr>
        <p:spPr>
          <a:xfrm rot="10800000">
            <a:off x="1638525" y="1575350"/>
            <a:ext cx="2616600" cy="11769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" name="Google Shape;110;p26"/>
          <p:cNvSpPr txBox="1"/>
          <p:nvPr/>
        </p:nvSpPr>
        <p:spPr>
          <a:xfrm>
            <a:off x="4215800" y="1963350"/>
            <a:ext cx="20310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M87</a:t>
            </a:r>
            <a:endParaRPr b="1" i="1" sz="18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p26"/>
          <p:cNvPicPr preferRelativeResize="0"/>
          <p:nvPr/>
        </p:nvPicPr>
        <p:blipFill rotWithShape="1">
          <a:blip r:embed="rId4">
            <a:alphaModFix/>
          </a:blip>
          <a:srcRect b="14663" l="21764" r="22516" t="9870"/>
          <a:stretch/>
        </p:blipFill>
        <p:spPr>
          <a:xfrm>
            <a:off x="6020525" y="1743363"/>
            <a:ext cx="2100078" cy="165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/>
          <p:nvPr/>
        </p:nvSpPr>
        <p:spPr>
          <a:xfrm>
            <a:off x="67600" y="3129775"/>
            <a:ext cx="3000000" cy="19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Virgo Galaxy Cluster</a:t>
            </a:r>
            <a:endParaRPr b="1" i="1"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b="1" i="1"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50 Mly away</a:t>
            </a:r>
            <a:endParaRPr b="1" i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-"/>
            </a:pPr>
            <a:r>
              <a:rPr b="1" i="1"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~1300 galaxies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7"/>
          <p:cNvPicPr preferRelativeResize="0"/>
          <p:nvPr/>
        </p:nvPicPr>
        <p:blipFill rotWithShape="1">
          <a:blip r:embed="rId3">
            <a:alphaModFix/>
          </a:blip>
          <a:srcRect b="14980" l="0" r="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7"/>
          <p:cNvSpPr txBox="1"/>
          <p:nvPr/>
        </p:nvSpPr>
        <p:spPr>
          <a:xfrm>
            <a:off x="6627025" y="3992575"/>
            <a:ext cx="28791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APOD </a:t>
            </a:r>
            <a:endParaRPr b="1" sz="6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" name="Google Shape;1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078" y="2922953"/>
            <a:ext cx="2069527" cy="206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778" y="1481928"/>
            <a:ext cx="2069527" cy="206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5753" y="170553"/>
            <a:ext cx="2069527" cy="2066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ourney through our galactic neighborhood. It ends in the giant eliptical galaxy messier 87. The long overdue HD version is finally available.&#10;&#10;I added cool sci-fi music by Jerry Goldsmith (RIP). The piece comes from Total Recall and is called 'The mutant'.&#10;&#10;Narrated version here: https://www.youtube.com/watch?v=WMXzlOEvINk" id="126" name="Google Shape;126;p28" title="Journey through the Virgo supercluster 720p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42895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8"/>
          <p:cNvSpPr txBox="1"/>
          <p:nvPr/>
        </p:nvSpPr>
        <p:spPr>
          <a:xfrm>
            <a:off x="188500" y="224850"/>
            <a:ext cx="85572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Cheesy, but amazing AVOD -- </a:t>
            </a:r>
            <a:endParaRPr b="1"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Journey through the Virgo Supercluster</a:t>
            </a:r>
            <a:endParaRPr b="1" i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/>
        </p:nvSpPr>
        <p:spPr>
          <a:xfrm>
            <a:off x="159300" y="542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7E6B"/>
              </a:buClr>
              <a:buSzPts val="1600"/>
              <a:buChar char="●"/>
            </a:pPr>
            <a:r>
              <a:rPr lang="en" sz="1600">
                <a:solidFill>
                  <a:srgbClr val="DD7E6B"/>
                </a:solidFill>
              </a:rPr>
              <a:t>Great feedback on the Kahoot! Noted, and I had fun, too!</a:t>
            </a:r>
            <a:endParaRPr sz="1600">
              <a:solidFill>
                <a:srgbClr val="DD7E6B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600"/>
              <a:buChar char="●"/>
            </a:pPr>
            <a:r>
              <a:rPr lang="en" sz="1600">
                <a:solidFill>
                  <a:srgbClr val="F6B26B"/>
                </a:solidFill>
              </a:rPr>
              <a:t>Very sorry about the complications on the midterm -- I’ll let you know anything Alex/Sergiy says about future exams and whatnot!</a:t>
            </a:r>
            <a:endParaRPr sz="1600">
              <a:solidFill>
                <a:srgbClr val="F6B26B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600"/>
              <a:buChar char="●"/>
            </a:pPr>
            <a:r>
              <a:rPr lang="en" sz="1600">
                <a:solidFill>
                  <a:srgbClr val="FFD966"/>
                </a:solidFill>
              </a:rPr>
              <a:t>Did you all get the bCourses message I sent? </a:t>
            </a:r>
            <a:endParaRPr sz="1600">
              <a:solidFill>
                <a:srgbClr val="3C78D8"/>
              </a:solidFill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831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Feedback from Google Form + Logistics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34" name="Google Shape;134;p29"/>
          <p:cNvSpPr txBox="1"/>
          <p:nvPr/>
        </p:nvSpPr>
        <p:spPr>
          <a:xfrm>
            <a:off x="438450" y="1588375"/>
            <a:ext cx="85206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A4C2F4"/>
                </a:solidFill>
              </a:rPr>
              <a:t>any questions? </a:t>
            </a:r>
            <a:endParaRPr sz="5200">
              <a:solidFill>
                <a:srgbClr val="A4C2F4"/>
              </a:solidFill>
            </a:endParaRPr>
          </a:p>
        </p:txBody>
      </p:sp>
      <p:sp>
        <p:nvSpPr>
          <p:cNvPr id="135" name="Google Shape;135;p29"/>
          <p:cNvSpPr txBox="1"/>
          <p:nvPr/>
        </p:nvSpPr>
        <p:spPr>
          <a:xfrm>
            <a:off x="1481100" y="2414400"/>
            <a:ext cx="2553600" cy="27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650">
                <a:solidFill>
                  <a:srgbClr val="1A1A1A"/>
                </a:solidFill>
              </a:rPr>
              <a:t>🤔     </a:t>
            </a:r>
            <a:endParaRPr b="1" sz="17050">
              <a:solidFill>
                <a:srgbClr val="1A1A1A"/>
              </a:solidFill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5080825" y="2414400"/>
            <a:ext cx="2553600" cy="27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50"/>
              <a:t>🧐</a:t>
            </a:r>
            <a:endParaRPr sz="1765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75" y="672975"/>
            <a:ext cx="3604800" cy="34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0"/>
          <p:cNvSpPr txBox="1"/>
          <p:nvPr/>
        </p:nvSpPr>
        <p:spPr>
          <a:xfrm>
            <a:off x="377225" y="3865825"/>
            <a:ext cx="28791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STARS</a:t>
            </a:r>
            <a:endParaRPr b="1" sz="6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30"/>
          <p:cNvSpPr txBox="1"/>
          <p:nvPr/>
        </p:nvSpPr>
        <p:spPr>
          <a:xfrm>
            <a:off x="3591925" y="278575"/>
            <a:ext cx="21027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wo parts:</a:t>
            </a:r>
            <a:endParaRPr b="1"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30"/>
          <p:cNvSpPr txBox="1"/>
          <p:nvPr/>
        </p:nvSpPr>
        <p:spPr>
          <a:xfrm>
            <a:off x="3591925" y="2550750"/>
            <a:ext cx="29463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b="1" lang="en" sz="3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ooler </a:t>
            </a:r>
            <a:endParaRPr b="1" sz="30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outer </a:t>
            </a:r>
            <a:endParaRPr b="1" sz="30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layers</a:t>
            </a:r>
            <a:endParaRPr b="1" sz="30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3591925" y="1080375"/>
            <a:ext cx="21027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hot inner layers</a:t>
            </a:r>
            <a:endParaRPr b="1" sz="30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6" name="Google Shape;146;p30"/>
          <p:cNvCxnSpPr/>
          <p:nvPr/>
        </p:nvCxnSpPr>
        <p:spPr>
          <a:xfrm>
            <a:off x="5315875" y="1655275"/>
            <a:ext cx="6972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7" name="Google Shape;147;p30"/>
          <p:cNvCxnSpPr/>
          <p:nvPr/>
        </p:nvCxnSpPr>
        <p:spPr>
          <a:xfrm>
            <a:off x="5315875" y="3229050"/>
            <a:ext cx="6789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48" name="Google Shape;148;p30"/>
          <p:cNvGrpSpPr/>
          <p:nvPr/>
        </p:nvGrpSpPr>
        <p:grpSpPr>
          <a:xfrm>
            <a:off x="6112500" y="911725"/>
            <a:ext cx="2879100" cy="3240567"/>
            <a:chOff x="6264900" y="759325"/>
            <a:chExt cx="2879100" cy="3240567"/>
          </a:xfrm>
        </p:grpSpPr>
        <p:pic>
          <p:nvPicPr>
            <p:cNvPr id="149" name="Google Shape;149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64900" y="759325"/>
              <a:ext cx="2879100" cy="3240567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50" name="Google Shape;150;p30"/>
            <p:cNvPicPr preferRelativeResize="0"/>
            <p:nvPr/>
          </p:nvPicPr>
          <p:blipFill rotWithShape="1">
            <a:blip r:embed="rId5">
              <a:alphaModFix/>
            </a:blip>
            <a:srcRect b="3548" l="3221" r="1477" t="3548"/>
            <a:stretch/>
          </p:blipFill>
          <p:spPr>
            <a:xfrm>
              <a:off x="6381750" y="3186100"/>
              <a:ext cx="2630025" cy="469025"/>
            </a:xfrm>
            <a:prstGeom prst="rect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cxnSp>
        <p:nvCxnSpPr>
          <p:cNvPr id="151" name="Google Shape;151;p30"/>
          <p:cNvCxnSpPr/>
          <p:nvPr/>
        </p:nvCxnSpPr>
        <p:spPr>
          <a:xfrm>
            <a:off x="1774025" y="462175"/>
            <a:ext cx="0" cy="3804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" name="Google Shape;152;p30"/>
          <p:cNvSpPr txBox="1"/>
          <p:nvPr/>
        </p:nvSpPr>
        <p:spPr>
          <a:xfrm>
            <a:off x="1387751" y="101622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gravity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3" name="Google Shape;153;p30"/>
          <p:cNvCxnSpPr/>
          <p:nvPr/>
        </p:nvCxnSpPr>
        <p:spPr>
          <a:xfrm rot="10800000">
            <a:off x="1774025" y="1024900"/>
            <a:ext cx="0" cy="3765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" name="Google Shape;154;p30"/>
          <p:cNvSpPr txBox="1"/>
          <p:nvPr/>
        </p:nvSpPr>
        <p:spPr>
          <a:xfrm>
            <a:off x="1387751" y="1355122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pressure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75" y="672975"/>
            <a:ext cx="3604800" cy="34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1"/>
          <p:cNvSpPr txBox="1"/>
          <p:nvPr/>
        </p:nvSpPr>
        <p:spPr>
          <a:xfrm>
            <a:off x="377225" y="3865825"/>
            <a:ext cx="28791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STARS</a:t>
            </a:r>
            <a:endParaRPr b="1" sz="6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31"/>
          <p:cNvSpPr txBox="1"/>
          <p:nvPr/>
        </p:nvSpPr>
        <p:spPr>
          <a:xfrm>
            <a:off x="2276150" y="160325"/>
            <a:ext cx="80406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tar = blackbody + absorption features</a:t>
            </a:r>
            <a:endParaRPr b="1"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3349" y="1135752"/>
            <a:ext cx="2522601" cy="22633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31"/>
          <p:cNvCxnSpPr/>
          <p:nvPr/>
        </p:nvCxnSpPr>
        <p:spPr>
          <a:xfrm>
            <a:off x="3897529" y="3134514"/>
            <a:ext cx="19974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31"/>
          <p:cNvCxnSpPr/>
          <p:nvPr/>
        </p:nvCxnSpPr>
        <p:spPr>
          <a:xfrm rot="10800000">
            <a:off x="3897529" y="1207314"/>
            <a:ext cx="0" cy="19272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p31"/>
          <p:cNvSpPr txBox="1"/>
          <p:nvPr/>
        </p:nvSpPr>
        <p:spPr>
          <a:xfrm>
            <a:off x="3893251" y="3210072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wavelength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31"/>
          <p:cNvSpPr txBox="1"/>
          <p:nvPr/>
        </p:nvSpPr>
        <p:spPr>
          <a:xfrm rot="-5400000">
            <a:off x="2731900" y="1654391"/>
            <a:ext cx="17508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intensity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31"/>
          <p:cNvSpPr txBox="1"/>
          <p:nvPr/>
        </p:nvSpPr>
        <p:spPr>
          <a:xfrm>
            <a:off x="5730775" y="1106875"/>
            <a:ext cx="40287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λ</a:t>
            </a:r>
            <a:r>
              <a:rPr b="1" baseline="-25000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peak</a:t>
            </a: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 = (constant).</a:t>
            </a:r>
            <a:endParaRPr b="1" sz="2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31"/>
          <p:cNvSpPr txBox="1"/>
          <p:nvPr/>
        </p:nvSpPr>
        <p:spPr>
          <a:xfrm>
            <a:off x="6208350" y="1988375"/>
            <a:ext cx="2447700" cy="10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 = </a:t>
            </a: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4πR</a:t>
            </a:r>
            <a:r>
              <a:rPr b="1" baseline="30000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σT</a:t>
            </a:r>
            <a:r>
              <a:rPr b="1" baseline="30000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="1" baseline="30000" sz="2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31"/>
          <p:cNvSpPr txBox="1"/>
          <p:nvPr/>
        </p:nvSpPr>
        <p:spPr>
          <a:xfrm>
            <a:off x="6208350" y="2877200"/>
            <a:ext cx="2447700" cy="10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= L/(4πd</a:t>
            </a:r>
            <a:r>
              <a:rPr b="1" baseline="30000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b="1" sz="2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/>
        </p:nvSpPr>
        <p:spPr>
          <a:xfrm>
            <a:off x="-3775" y="4094425"/>
            <a:ext cx="91845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STARS: The HR Diagram</a:t>
            </a:r>
            <a:endParaRPr b="1" sz="6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5" name="Google Shape;175;p32"/>
          <p:cNvGrpSpPr/>
          <p:nvPr/>
        </p:nvGrpSpPr>
        <p:grpSpPr>
          <a:xfrm>
            <a:off x="965625" y="319900"/>
            <a:ext cx="5322525" cy="3227325"/>
            <a:chOff x="167500" y="191800"/>
            <a:chExt cx="5322525" cy="3227325"/>
          </a:xfrm>
        </p:grpSpPr>
        <p:pic>
          <p:nvPicPr>
            <p:cNvPr id="176" name="Google Shape;176;p32"/>
            <p:cNvPicPr preferRelativeResize="0"/>
            <p:nvPr/>
          </p:nvPicPr>
          <p:blipFill rotWithShape="1">
            <a:blip r:embed="rId3">
              <a:alphaModFix/>
            </a:blip>
            <a:srcRect b="13088" l="8550" r="0" t="0"/>
            <a:stretch/>
          </p:blipFill>
          <p:spPr>
            <a:xfrm>
              <a:off x="167500" y="191800"/>
              <a:ext cx="5322525" cy="3227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32"/>
            <p:cNvSpPr/>
            <p:nvPr/>
          </p:nvSpPr>
          <p:spPr>
            <a:xfrm>
              <a:off x="3478275" y="3192525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32"/>
            <p:cNvSpPr/>
            <p:nvPr/>
          </p:nvSpPr>
          <p:spPr>
            <a:xfrm>
              <a:off x="3364625" y="260800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2"/>
            <p:cNvSpPr/>
            <p:nvPr/>
          </p:nvSpPr>
          <p:spPr>
            <a:xfrm>
              <a:off x="915725" y="260800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2"/>
            <p:cNvSpPr/>
            <p:nvPr/>
          </p:nvSpPr>
          <p:spPr>
            <a:xfrm>
              <a:off x="427650" y="2009475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2"/>
            <p:cNvSpPr/>
            <p:nvPr/>
          </p:nvSpPr>
          <p:spPr>
            <a:xfrm>
              <a:off x="1269875" y="2532325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32"/>
            <p:cNvSpPr/>
            <p:nvPr/>
          </p:nvSpPr>
          <p:spPr>
            <a:xfrm>
              <a:off x="3417850" y="1782975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83" name="Google Shape;183;p32"/>
          <p:cNvCxnSpPr/>
          <p:nvPr/>
        </p:nvCxnSpPr>
        <p:spPr>
          <a:xfrm>
            <a:off x="736375" y="361950"/>
            <a:ext cx="0" cy="3369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32"/>
          <p:cNvCxnSpPr/>
          <p:nvPr/>
        </p:nvCxnSpPr>
        <p:spPr>
          <a:xfrm rot="10800000">
            <a:off x="736525" y="3731825"/>
            <a:ext cx="568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" name="Google Shape;185;p32"/>
          <p:cNvSpPr txBox="1"/>
          <p:nvPr/>
        </p:nvSpPr>
        <p:spPr>
          <a:xfrm>
            <a:off x="2848776" y="3801272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emperature 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32"/>
          <p:cNvSpPr txBox="1"/>
          <p:nvPr/>
        </p:nvSpPr>
        <p:spPr>
          <a:xfrm rot="-5400000">
            <a:off x="-535824" y="1452597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uminosity 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823551" y="3296247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HOT </a:t>
            </a:r>
            <a:endParaRPr b="1" sz="22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4789226" y="3296222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4CCCC"/>
                </a:solidFill>
                <a:latin typeface="Roboto"/>
                <a:ea typeface="Roboto"/>
                <a:cs typeface="Roboto"/>
                <a:sym typeface="Roboto"/>
              </a:rPr>
              <a:t>COOL </a:t>
            </a:r>
            <a:endParaRPr b="1" sz="2200">
              <a:solidFill>
                <a:srgbClr val="F4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744726" y="167497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BRIGHT </a:t>
            </a:r>
            <a:endParaRPr b="1" sz="22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823551" y="2793122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dim</a:t>
            </a:r>
            <a:endParaRPr b="1"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1" name="Google Shape;191;p32"/>
          <p:cNvCxnSpPr/>
          <p:nvPr/>
        </p:nvCxnSpPr>
        <p:spPr>
          <a:xfrm flipH="1">
            <a:off x="4197725" y="2177600"/>
            <a:ext cx="2315400" cy="266100"/>
          </a:xfrm>
          <a:prstGeom prst="straightConnector1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2" name="Google Shape;192;p32"/>
          <p:cNvSpPr txBox="1"/>
          <p:nvPr/>
        </p:nvSpPr>
        <p:spPr>
          <a:xfrm>
            <a:off x="6759925" y="1876725"/>
            <a:ext cx="23154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D0E0E3"/>
                </a:solidFill>
                <a:latin typeface="Roboto"/>
                <a:ea typeface="Roboto"/>
                <a:cs typeface="Roboto"/>
                <a:sym typeface="Roboto"/>
              </a:rPr>
              <a:t>Main Sequence:</a:t>
            </a:r>
            <a:endParaRPr b="1" sz="1500">
              <a:solidFill>
                <a:srgbClr val="D0E0E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D0E0E3"/>
              </a:buClr>
              <a:buSzPts val="1500"/>
              <a:buFont typeface="Roboto"/>
              <a:buChar char="-"/>
            </a:pPr>
            <a:r>
              <a:rPr b="1" lang="en" sz="1500">
                <a:solidFill>
                  <a:srgbClr val="D0E0E3"/>
                </a:solidFill>
                <a:latin typeface="Roboto"/>
                <a:ea typeface="Roboto"/>
                <a:cs typeface="Roboto"/>
                <a:sym typeface="Roboto"/>
              </a:rPr>
              <a:t>Hydrogen fusing in core </a:t>
            </a:r>
            <a:r>
              <a:rPr b="1" lang="en" sz="1500">
                <a:solidFill>
                  <a:srgbClr val="D0E0E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1500">
              <a:solidFill>
                <a:srgbClr val="D0E0E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D0E0E3"/>
              </a:buClr>
              <a:buSzPts val="1500"/>
              <a:buFont typeface="Roboto"/>
              <a:buChar char="-"/>
            </a:pPr>
            <a:r>
              <a:rPr b="1" lang="en" sz="1500">
                <a:solidFill>
                  <a:srgbClr val="D0E0E3"/>
                </a:solidFill>
                <a:latin typeface="Roboto"/>
                <a:ea typeface="Roboto"/>
                <a:cs typeface="Roboto"/>
                <a:sym typeface="Roboto"/>
              </a:rPr>
              <a:t>Luminosity and temperature relatively constant for lifetime on MS</a:t>
            </a:r>
            <a:endParaRPr b="1" sz="1500">
              <a:solidFill>
                <a:srgbClr val="D0E0E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/>
          <p:nvPr/>
        </p:nvSpPr>
        <p:spPr>
          <a:xfrm>
            <a:off x="-3775" y="4094425"/>
            <a:ext cx="91845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STARS: The Main Sequence</a:t>
            </a:r>
            <a:endParaRPr b="1" sz="5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8" name="Google Shape;198;p33"/>
          <p:cNvGrpSpPr/>
          <p:nvPr/>
        </p:nvGrpSpPr>
        <p:grpSpPr>
          <a:xfrm>
            <a:off x="965625" y="319900"/>
            <a:ext cx="5322525" cy="3227325"/>
            <a:chOff x="167500" y="191800"/>
            <a:chExt cx="5322525" cy="3227325"/>
          </a:xfrm>
        </p:grpSpPr>
        <p:pic>
          <p:nvPicPr>
            <p:cNvPr id="199" name="Google Shape;199;p33"/>
            <p:cNvPicPr preferRelativeResize="0"/>
            <p:nvPr/>
          </p:nvPicPr>
          <p:blipFill rotWithShape="1">
            <a:blip r:embed="rId3">
              <a:alphaModFix/>
            </a:blip>
            <a:srcRect b="13088" l="8550" r="0" t="0"/>
            <a:stretch/>
          </p:blipFill>
          <p:spPr>
            <a:xfrm>
              <a:off x="167500" y="191800"/>
              <a:ext cx="5322525" cy="3227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33"/>
            <p:cNvSpPr/>
            <p:nvPr/>
          </p:nvSpPr>
          <p:spPr>
            <a:xfrm>
              <a:off x="3478275" y="3192525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3364625" y="260800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915725" y="260800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427650" y="2009475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269875" y="2532325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3417850" y="1782975"/>
              <a:ext cx="1093800" cy="22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06" name="Google Shape;206;p33"/>
          <p:cNvCxnSpPr/>
          <p:nvPr/>
        </p:nvCxnSpPr>
        <p:spPr>
          <a:xfrm>
            <a:off x="736375" y="361950"/>
            <a:ext cx="0" cy="3369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p33"/>
          <p:cNvCxnSpPr/>
          <p:nvPr/>
        </p:nvCxnSpPr>
        <p:spPr>
          <a:xfrm rot="10800000">
            <a:off x="736525" y="3731825"/>
            <a:ext cx="568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" name="Google Shape;208;p33"/>
          <p:cNvSpPr txBox="1"/>
          <p:nvPr/>
        </p:nvSpPr>
        <p:spPr>
          <a:xfrm>
            <a:off x="2848776" y="3801272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temperature 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33"/>
          <p:cNvSpPr txBox="1"/>
          <p:nvPr/>
        </p:nvSpPr>
        <p:spPr>
          <a:xfrm rot="-5400000">
            <a:off x="-535824" y="1452597"/>
            <a:ext cx="1802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luminosity 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33"/>
          <p:cNvSpPr/>
          <p:nvPr/>
        </p:nvSpPr>
        <p:spPr>
          <a:xfrm>
            <a:off x="3284125" y="294375"/>
            <a:ext cx="2767800" cy="1802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3"/>
          <p:cNvSpPr/>
          <p:nvPr/>
        </p:nvSpPr>
        <p:spPr>
          <a:xfrm>
            <a:off x="1605875" y="124825"/>
            <a:ext cx="1954200" cy="11355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3"/>
          <p:cNvSpPr/>
          <p:nvPr/>
        </p:nvSpPr>
        <p:spPr>
          <a:xfrm>
            <a:off x="1178725" y="2443175"/>
            <a:ext cx="1954200" cy="11355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3"/>
          <p:cNvSpPr txBox="1"/>
          <p:nvPr/>
        </p:nvSpPr>
        <p:spPr>
          <a:xfrm>
            <a:off x="1600650" y="223950"/>
            <a:ext cx="42303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4H → He + (energy)</a:t>
            </a:r>
            <a:endParaRPr b="1" sz="3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7400" y="294375"/>
            <a:ext cx="2381250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