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41aec759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41aec759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d3765770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d3765770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Right: Crescent Nebula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Emission nebula, but different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Whereas soap bubble is just a planetary nebula, this is formed by a shock wave of two different soruces of gas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There’s a hot Wolf-Rayet star that has a really fast stellar find -- it is colliding with material from a red giant star that died and spewed ejecta around 400,000 years ago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5,000 light years from Earth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Left: Soap Bubble Nebula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Discovered by an amateur astronomer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Emission Nebula (planetary nebula)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much information on this 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d3765770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d3765770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41cadf9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41cadf9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on music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1cadf96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41cadf96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41cadf96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41cadf96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41cadf96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41cadf96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https://create.kahoot.it/details/quiz-2-review/66ed883e-97fe-4fd3-aedf-3d9b29279623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41cadf96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41cadf96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41cadf96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41cadf96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https://create.kahoot.it/details/quiz-2-review/66ed883e-97fe-4fd3-aedf-3d9b29279623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1.jpg"/><Relationship Id="rId7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b="0" l="0" r="0" t="19322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144850" y="0"/>
            <a:ext cx="52149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Week 9</a:t>
            </a:r>
            <a:endParaRPr b="1" sz="6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0"/>
            <a:ext cx="9096375" cy="59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/>
          <p:cNvSpPr txBox="1"/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everyone!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 rotWithShape="1">
          <a:blip r:embed="rId3">
            <a:alphaModFix/>
          </a:blip>
          <a:srcRect b="0" l="0" r="0" t="19322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/>
        </p:nvSpPr>
        <p:spPr>
          <a:xfrm>
            <a:off x="6779425" y="4144975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APOD </a:t>
            </a:r>
            <a:endParaRPr b="1" sz="6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188500" y="224850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two things to spot: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6"/>
          <p:cNvSpPr txBox="1"/>
          <p:nvPr/>
        </p:nvSpPr>
        <p:spPr>
          <a:xfrm>
            <a:off x="4933300" y="2994925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Crescent Nebula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(NGC6888)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188500" y="3044000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Soap Bubble Nebula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PN G75.5+1.7</a:t>
            </a: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 b="4242" l="0" r="0" t="0"/>
          <a:stretch/>
        </p:blipFill>
        <p:spPr>
          <a:xfrm>
            <a:off x="746275" y="1251425"/>
            <a:ext cx="4064300" cy="38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100800" cy="26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0300" y="2055125"/>
            <a:ext cx="2935974" cy="293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0375" y="80350"/>
            <a:ext cx="2353626" cy="235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0512" y="287000"/>
            <a:ext cx="2762988" cy="240660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6600" y="4625225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ome other pretty nebulae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214375" y="2359925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Ring Nebula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3742050" y="2359925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NGC 6326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7094850" y="2207525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Lion Nebula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5846550" y="4472825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Helix Nebula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1931475" y="4016825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NGC 6886</a:t>
            </a:r>
            <a:endParaRPr b="1"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7501"/>
          <a:stretch/>
        </p:blipFill>
        <p:spPr>
          <a:xfrm>
            <a:off x="0" y="0"/>
            <a:ext cx="9144000" cy="563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/>
          <p:nvPr/>
        </p:nvSpPr>
        <p:spPr>
          <a:xfrm>
            <a:off x="113700" y="227475"/>
            <a:ext cx="2879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Today:</a:t>
            </a:r>
            <a:endParaRPr b="1" i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113700" y="1185250"/>
            <a:ext cx="44382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Mid-Semester Feedback</a:t>
            </a:r>
            <a:endParaRPr b="1" i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5756175" y="4687500"/>
            <a:ext cx="31905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Review for Quiz!</a:t>
            </a:r>
            <a:endParaRPr b="1" i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 rotWithShape="1">
          <a:blip r:embed="rId3">
            <a:alphaModFix/>
          </a:blip>
          <a:srcRect b="0" l="0" r="0" t="7501"/>
          <a:stretch/>
        </p:blipFill>
        <p:spPr>
          <a:xfrm>
            <a:off x="0" y="0"/>
            <a:ext cx="9144000" cy="563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/>
          <p:nvPr/>
        </p:nvSpPr>
        <p:spPr>
          <a:xfrm>
            <a:off x="457650" y="219125"/>
            <a:ext cx="44382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Mid-Semester Feedback</a:t>
            </a:r>
            <a:endParaRPr b="1" i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457650" y="2288025"/>
            <a:ext cx="907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50">
                <a:solidFill>
                  <a:srgbClr val="FFFFFF"/>
                </a:solidFill>
                <a:highlight>
                  <a:srgbClr val="000000"/>
                </a:highlight>
                <a:latin typeface="Verdana"/>
                <a:ea typeface="Verdana"/>
                <a:cs typeface="Verdana"/>
                <a:sym typeface="Verdana"/>
              </a:rPr>
              <a:t>https://tinyurl.com/pilawaMidSemForm</a:t>
            </a:r>
            <a:endParaRPr sz="33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1936200" y="4528500"/>
            <a:ext cx="5271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rgbClr val="FFFFFF"/>
                </a:highlight>
              </a:rPr>
              <a:t>Raise your hand on Zoom when complete! </a:t>
            </a:r>
            <a:endParaRPr sz="21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0"/>
          <p:cNvPicPr preferRelativeResize="0"/>
          <p:nvPr/>
        </p:nvPicPr>
        <p:blipFill rotWithShape="1">
          <a:blip r:embed="rId3">
            <a:alphaModFix/>
          </a:blip>
          <a:srcRect b="0" l="0" r="0" t="7501"/>
          <a:stretch/>
        </p:blipFill>
        <p:spPr>
          <a:xfrm>
            <a:off x="0" y="0"/>
            <a:ext cx="9144000" cy="563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/>
          <p:nvPr/>
        </p:nvSpPr>
        <p:spPr>
          <a:xfrm>
            <a:off x="457650" y="219125"/>
            <a:ext cx="44382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Quiz Information</a:t>
            </a:r>
            <a:endParaRPr b="1" i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686250" y="1056875"/>
            <a:ext cx="8383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>
                <a:highlight>
                  <a:srgbClr val="F4CCCC"/>
                </a:highlight>
              </a:rPr>
              <a:t>Quiz next week!</a:t>
            </a:r>
            <a:endParaRPr sz="2100">
              <a:highlight>
                <a:srgbClr val="F4CCCC"/>
              </a:highlight>
            </a:endParaRPr>
          </a:p>
          <a:p>
            <a:pPr indent="-361950" lvl="0" marL="4572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>
                <a:highlight>
                  <a:srgbClr val="FCE5CD"/>
                </a:highlight>
              </a:rPr>
              <a:t>1 submission of a .pdf of your work</a:t>
            </a:r>
            <a:endParaRPr sz="2100">
              <a:highlight>
                <a:srgbClr val="FCE5CD"/>
              </a:highlight>
            </a:endParaRPr>
          </a:p>
          <a:p>
            <a:pPr indent="-361950" lvl="0" marL="4572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>
                <a:highlight>
                  <a:srgbClr val="FFF2CC"/>
                </a:highlight>
              </a:rPr>
              <a:t>Logistics next week</a:t>
            </a:r>
            <a:endParaRPr sz="2100">
              <a:highlight>
                <a:srgbClr val="FFF2CC"/>
              </a:highlight>
            </a:endParaRPr>
          </a:p>
          <a:p>
            <a:pPr indent="-361950" lvl="1" marL="9144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>
                <a:highlight>
                  <a:srgbClr val="D9EAD3"/>
                </a:highlight>
              </a:rPr>
              <a:t>10 Minute Q&amp;A</a:t>
            </a:r>
            <a:endParaRPr sz="2100">
              <a:highlight>
                <a:srgbClr val="D9EAD3"/>
              </a:highlight>
            </a:endParaRPr>
          </a:p>
          <a:p>
            <a:pPr indent="-361950" lvl="1" marL="9144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>
                <a:highlight>
                  <a:srgbClr val="CFE2F3"/>
                </a:highlight>
              </a:rPr>
              <a:t>30 Minutes for Quiz</a:t>
            </a:r>
            <a:endParaRPr sz="2100">
              <a:highlight>
                <a:srgbClr val="CFE2F3"/>
              </a:highlight>
            </a:endParaRPr>
          </a:p>
          <a:p>
            <a:pPr indent="-361950" lvl="1" marL="9144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>
                <a:highlight>
                  <a:srgbClr val="D9D2E9"/>
                </a:highlight>
              </a:rPr>
              <a:t>Rest of time to upload</a:t>
            </a:r>
            <a:endParaRPr sz="2100">
              <a:highlight>
                <a:srgbClr val="D9D2E9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 b="0" l="0" r="0" t="7501"/>
          <a:stretch/>
        </p:blipFill>
        <p:spPr>
          <a:xfrm>
            <a:off x="0" y="0"/>
            <a:ext cx="9144000" cy="563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/>
        </p:nvSpPr>
        <p:spPr>
          <a:xfrm>
            <a:off x="152850" y="219125"/>
            <a:ext cx="44382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Let’s Review!</a:t>
            </a:r>
            <a:endParaRPr b="1" i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6628725" y="2699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650">
                <a:solidFill>
                  <a:schemeClr val="dk1"/>
                </a:solidFill>
              </a:rPr>
              <a:t>🧐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/>
        </p:nvSpPr>
        <p:spPr>
          <a:xfrm>
            <a:off x="152850" y="219125"/>
            <a:ext cx="54939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General Topics for the Quiz:</a:t>
            </a:r>
            <a:endParaRPr b="1" i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1253850" y="1057925"/>
            <a:ext cx="30627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FFFFFF"/>
                </a:solidFill>
                <a:highlight>
                  <a:srgbClr val="E06666"/>
                </a:highlight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="1" i="1" lang="en" sz="2600">
                <a:solidFill>
                  <a:srgbClr val="FFFFFF"/>
                </a:solidFill>
                <a:highlight>
                  <a:srgbClr val="E06666"/>
                </a:highlight>
                <a:latin typeface="Roboto"/>
                <a:ea typeface="Roboto"/>
                <a:cs typeface="Roboto"/>
                <a:sym typeface="Roboto"/>
              </a:rPr>
              <a:t>rbits + kepler’s laws + newton’s version of kepler’s law</a:t>
            </a:r>
            <a:endParaRPr b="1" i="1" sz="2600">
              <a:solidFill>
                <a:srgbClr val="FFFFFF"/>
              </a:solidFill>
              <a:highlight>
                <a:srgbClr val="E0666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32"/>
          <p:cNvSpPr txBox="1"/>
          <p:nvPr/>
        </p:nvSpPr>
        <p:spPr>
          <a:xfrm>
            <a:off x="1336125" y="3333425"/>
            <a:ext cx="37035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FFFFFF"/>
                </a:solidFill>
                <a:highlight>
                  <a:srgbClr val="B6D7A8"/>
                </a:highlight>
                <a:latin typeface="Roboto"/>
                <a:ea typeface="Roboto"/>
                <a:cs typeface="Roboto"/>
                <a:sym typeface="Roboto"/>
              </a:rPr>
              <a:t>Exoplanets, detection methods (transit method, doppler wobble method)</a:t>
            </a:r>
            <a:endParaRPr b="1" i="1" sz="2600">
              <a:solidFill>
                <a:srgbClr val="FFFFFF"/>
              </a:solidFill>
              <a:highlight>
                <a:srgbClr val="B6D7A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32"/>
          <p:cNvSpPr txBox="1"/>
          <p:nvPr/>
        </p:nvSpPr>
        <p:spPr>
          <a:xfrm>
            <a:off x="4386450" y="3181225"/>
            <a:ext cx="37035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FFFFFF"/>
                </a:solidFill>
                <a:highlight>
                  <a:srgbClr val="6D9EEB"/>
                </a:highlight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i="1" lang="en" sz="2600">
                <a:solidFill>
                  <a:srgbClr val="FFFFFF"/>
                </a:solidFill>
                <a:highlight>
                  <a:srgbClr val="6D9EEB"/>
                </a:highlight>
                <a:latin typeface="Roboto"/>
                <a:ea typeface="Roboto"/>
                <a:cs typeface="Roboto"/>
                <a:sym typeface="Roboto"/>
              </a:rPr>
              <a:t>tars, stellar </a:t>
            </a:r>
            <a:endParaRPr b="1" i="1" sz="2600">
              <a:solidFill>
                <a:srgbClr val="FFFFFF"/>
              </a:solidFill>
              <a:highlight>
                <a:srgbClr val="6D9EEB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FFFFFF"/>
                </a:solidFill>
                <a:highlight>
                  <a:srgbClr val="6D9EEB"/>
                </a:highlight>
                <a:latin typeface="Roboto"/>
                <a:ea typeface="Roboto"/>
                <a:cs typeface="Roboto"/>
                <a:sym typeface="Roboto"/>
              </a:rPr>
              <a:t>evolution,Main Sequence, Red giant and novae</a:t>
            </a:r>
            <a:endParaRPr b="1" i="1" sz="2600">
              <a:solidFill>
                <a:srgbClr val="FFFFFF"/>
              </a:solidFill>
              <a:highlight>
                <a:srgbClr val="6D9EEB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2"/>
          <p:cNvSpPr txBox="1"/>
          <p:nvPr/>
        </p:nvSpPr>
        <p:spPr>
          <a:xfrm>
            <a:off x="3974100" y="1018125"/>
            <a:ext cx="34116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FFFFFF"/>
                </a:solidFill>
                <a:highlight>
                  <a:srgbClr val="B4A7D6"/>
                </a:highlight>
                <a:latin typeface="Roboto"/>
                <a:ea typeface="Roboto"/>
                <a:cs typeface="Roboto"/>
                <a:sym typeface="Roboto"/>
              </a:rPr>
              <a:t>Properties of light, </a:t>
            </a:r>
            <a:endParaRPr b="1" i="1" sz="2600">
              <a:solidFill>
                <a:srgbClr val="FFFFFF"/>
              </a:solidFill>
              <a:highlight>
                <a:srgbClr val="B4A7D6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FFFFFF"/>
                </a:solidFill>
                <a:highlight>
                  <a:srgbClr val="B4A7D6"/>
                </a:highlight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1" i="1" lang="en" sz="2600">
                <a:solidFill>
                  <a:srgbClr val="FFFFFF"/>
                </a:solidFill>
                <a:highlight>
                  <a:srgbClr val="B4A7D6"/>
                </a:highlight>
                <a:latin typeface="Roboto"/>
                <a:ea typeface="Roboto"/>
                <a:cs typeface="Roboto"/>
                <a:sym typeface="Roboto"/>
              </a:rPr>
              <a:t>arallax, brightness as an inverse square law</a:t>
            </a:r>
            <a:endParaRPr b="1" i="1" sz="2600">
              <a:solidFill>
                <a:srgbClr val="FFFFFF"/>
              </a:solidFill>
              <a:highlight>
                <a:srgbClr val="B4A7D6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rgbClr val="FFFFFF"/>
              </a:solidFill>
              <a:highlight>
                <a:srgbClr val="B4A7D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3"/>
          <p:cNvPicPr preferRelativeResize="0"/>
          <p:nvPr/>
        </p:nvPicPr>
        <p:blipFill rotWithShape="1">
          <a:blip r:embed="rId3">
            <a:alphaModFix/>
          </a:blip>
          <a:srcRect b="0" l="0" r="0" t="7501"/>
          <a:stretch/>
        </p:blipFill>
        <p:spPr>
          <a:xfrm>
            <a:off x="0" y="0"/>
            <a:ext cx="9144000" cy="563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/>
          <p:nvPr/>
        </p:nvSpPr>
        <p:spPr>
          <a:xfrm>
            <a:off x="152850" y="219125"/>
            <a:ext cx="44382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Any questions before we end for the week?</a:t>
            </a:r>
            <a:endParaRPr b="1" i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