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9"/>
  </p:notesMasterIdLst>
  <p:sldIdLst>
    <p:sldId id="332" r:id="rId2"/>
    <p:sldId id="260" r:id="rId3"/>
    <p:sldId id="387" r:id="rId4"/>
    <p:sldId id="263" r:id="rId5"/>
    <p:sldId id="386" r:id="rId6"/>
    <p:sldId id="379" r:id="rId7"/>
    <p:sldId id="357" r:id="rId8"/>
    <p:sldId id="358" r:id="rId9"/>
    <p:sldId id="377" r:id="rId10"/>
    <p:sldId id="384" r:id="rId11"/>
    <p:sldId id="364" r:id="rId12"/>
    <p:sldId id="385" r:id="rId13"/>
    <p:sldId id="380" r:id="rId14"/>
    <p:sldId id="355" r:id="rId15"/>
    <p:sldId id="382" r:id="rId16"/>
    <p:sldId id="388" r:id="rId17"/>
    <p:sldId id="343" r:id="rId18"/>
    <p:sldId id="341" r:id="rId19"/>
    <p:sldId id="342" r:id="rId20"/>
    <p:sldId id="330" r:id="rId21"/>
    <p:sldId id="366" r:id="rId22"/>
    <p:sldId id="367" r:id="rId23"/>
    <p:sldId id="346" r:id="rId24"/>
    <p:sldId id="351" r:id="rId25"/>
    <p:sldId id="338" r:id="rId26"/>
    <p:sldId id="285" r:id="rId27"/>
    <p:sldId id="3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407" autoAdjust="0"/>
    <p:restoredTop sz="94660"/>
  </p:normalViewPr>
  <p:slideViewPr>
    <p:cSldViewPr snapToGrid="0">
      <p:cViewPr>
        <p:scale>
          <a:sx n="100" d="100"/>
          <a:sy n="100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F5380-37F9-D640-A09A-6719DF08C843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FB98E-F5D3-9947-9000-2C781B9D7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A6CA-37DF-DB4D-8869-9E38B9D5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7084-05DB-CC43-BF13-5DDDA8EDC348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1CC-565A-5F49-AFF0-01A884F3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1mm observations of Orion-</a:t>
            </a:r>
            <a:r>
              <a:rPr lang="en-US" sz="4000" dirty="0" err="1" smtClean="0"/>
              <a:t>KL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30400" y="3835400"/>
            <a:ext cx="5295900" cy="1752600"/>
          </a:xfrm>
        </p:spPr>
        <p:txBody>
          <a:bodyPr/>
          <a:lstStyle/>
          <a:p>
            <a:r>
              <a:rPr lang="en-US" dirty="0" smtClean="0"/>
              <a:t>Plambeck, PACS team, </a:t>
            </a:r>
            <a:r>
              <a:rPr lang="en-US" dirty="0" err="1" smtClean="0"/>
              <a:t>Friedel</a:t>
            </a:r>
            <a:r>
              <a:rPr lang="en-US" dirty="0" smtClean="0"/>
              <a:t>, Eisner, Carpenter,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check fluxes against Dec 2007 </a:t>
            </a:r>
            <a:r>
              <a:rPr lang="en-US" sz="3600" dirty="0" err="1" smtClean="0"/>
              <a:t>B</a:t>
            </a:r>
            <a:r>
              <a:rPr lang="en-US" sz="3600" dirty="0" smtClean="0"/>
              <a:t>-array map obtained in superb weather</a:t>
            </a:r>
            <a:endParaRPr lang="en-US" sz="3600" dirty="0"/>
          </a:p>
        </p:txBody>
      </p:sp>
      <p:pic>
        <p:nvPicPr>
          <p:cNvPr id="3" name="Picture 2" descr="fig6.gif"/>
          <p:cNvPicPr>
            <a:picLocks noChangeAspect="1"/>
          </p:cNvPicPr>
          <p:nvPr/>
        </p:nvPicPr>
        <p:blipFill>
          <a:blip r:embed="rId2"/>
          <a:srcRect t="27593" b="8518"/>
          <a:stretch>
            <a:fillRect/>
          </a:stretch>
        </p:blipFill>
        <p:spPr>
          <a:xfrm>
            <a:off x="0" y="1905000"/>
            <a:ext cx="91440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ori1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9200" y="12573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4831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3400" y="6604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229 GHz continuum map</a:t>
            </a:r>
          </a:p>
          <a:p>
            <a:r>
              <a:rPr lang="en-US" dirty="0" smtClean="0"/>
              <a:t>0.15’’ resolution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3400" y="1587500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circles are centered on 1995 positions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source I continuum elongated perpendicular to </a:t>
            </a:r>
            <a:r>
              <a:rPr lang="en-US" sz="3600" dirty="0" err="1" smtClean="0"/>
              <a:t>SiO</a:t>
            </a:r>
            <a:r>
              <a:rPr lang="en-US" sz="3600" dirty="0" smtClean="0"/>
              <a:t> outflow</a:t>
            </a:r>
            <a:endParaRPr lang="en-US" sz="3600" dirty="0"/>
          </a:p>
        </p:txBody>
      </p:sp>
      <p:pic>
        <p:nvPicPr>
          <p:cNvPr id="4" name="Picture 3" descr="fig2.gif"/>
          <p:cNvPicPr>
            <a:picLocks noChangeAspect="1"/>
          </p:cNvPicPr>
          <p:nvPr/>
        </p:nvPicPr>
        <p:blipFill>
          <a:blip r:embed="rId2"/>
          <a:srcRect t="12778" b="18148"/>
          <a:stretch>
            <a:fillRect/>
          </a:stretch>
        </p:blipFill>
        <p:spPr>
          <a:xfrm>
            <a:off x="285750" y="1854200"/>
            <a:ext cx="85725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radio continuum spectra</a:t>
            </a:r>
            <a:endParaRPr lang="en-US" sz="3600" dirty="0"/>
          </a:p>
        </p:txBody>
      </p:sp>
      <p:pic>
        <p:nvPicPr>
          <p:cNvPr id="3" name="Picture 2" descr="bothFlux0.gif"/>
          <p:cNvPicPr>
            <a:picLocks noChangeAspect="1"/>
          </p:cNvPicPr>
          <p:nvPr/>
        </p:nvPicPr>
        <p:blipFill>
          <a:blip r:embed="rId2"/>
          <a:srcRect t="13704"/>
          <a:stretch>
            <a:fillRect/>
          </a:stretch>
        </p:blipFill>
        <p:spPr>
          <a:xfrm>
            <a:off x="285750" y="939800"/>
            <a:ext cx="8572500" cy="591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2800" y="1772335"/>
            <a:ext cx="1308100" cy="584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Beuther</a:t>
            </a:r>
            <a:r>
              <a:rPr lang="en-US" sz="1600" dirty="0" smtClean="0"/>
              <a:t> et al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SMA</a:t>
            </a:r>
            <a:endParaRPr lang="en-US" sz="16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965700"/>
            <a:ext cx="1854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CARMA</a:t>
            </a:r>
            <a:r>
              <a:rPr lang="en-US" sz="1600" dirty="0" smtClean="0"/>
              <a:t> 86 GHz (</a:t>
            </a:r>
            <a:r>
              <a:rPr lang="en-US" sz="1600" dirty="0" err="1" smtClean="0"/>
              <a:t>Friedel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Widicus</a:t>
            </a:r>
            <a:r>
              <a:rPr lang="en-US" sz="1600" dirty="0" smtClean="0"/>
              <a:t> Weaver 2009)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2616200" y="4140200"/>
            <a:ext cx="1308100" cy="3429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4514850" y="2724150"/>
            <a:ext cx="1168400" cy="3314700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13600" y="1435100"/>
            <a:ext cx="863600" cy="596900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7200900" y="2064723"/>
            <a:ext cx="469900" cy="602277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8600" y="596900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limiting cases of radio spectra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46600" y="4343400"/>
            <a:ext cx="347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uniform density </a:t>
            </a:r>
            <a:r>
              <a:rPr lang="en-US" sz="2400" dirty="0" err="1" smtClean="0"/>
              <a:t>HII</a:t>
            </a:r>
            <a:r>
              <a:rPr lang="en-US" sz="2400" dirty="0" smtClean="0"/>
              <a:t> region</a:t>
            </a:r>
          </a:p>
          <a:p>
            <a:r>
              <a:rPr lang="en-US" sz="2400" dirty="0" err="1" smtClean="0"/>
              <a:t>S</a:t>
            </a:r>
            <a:r>
              <a:rPr lang="en-US" sz="2400" dirty="0" smtClean="0"/>
              <a:t> ~υ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at low freq</a:t>
            </a:r>
          </a:p>
          <a:p>
            <a:r>
              <a:rPr lang="en-US" sz="2400" dirty="0" err="1" smtClean="0"/>
              <a:t>S</a:t>
            </a:r>
            <a:r>
              <a:rPr lang="en-US" sz="2400" dirty="0" smtClean="0"/>
              <a:t> ~ υ</a:t>
            </a:r>
            <a:r>
              <a:rPr lang="en-US" sz="2400" baseline="30000" dirty="0" smtClean="0"/>
              <a:t>-0.1  </a:t>
            </a:r>
            <a:r>
              <a:rPr lang="en-US" sz="2400" dirty="0" smtClean="0"/>
              <a:t>at high freq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159000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freely expanding fully ionized  wind</a:t>
            </a:r>
          </a:p>
          <a:p>
            <a:r>
              <a:rPr lang="en-US" sz="2400" dirty="0" err="1" smtClean="0"/>
              <a:t>S</a:t>
            </a:r>
            <a:r>
              <a:rPr lang="en-US" sz="2400" dirty="0" smtClean="0"/>
              <a:t> ~ ν</a:t>
            </a:r>
            <a:r>
              <a:rPr lang="en-US" sz="2400" baseline="30000" dirty="0" smtClean="0"/>
              <a:t>0.6</a:t>
            </a:r>
          </a:p>
          <a:p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238500" y="4737100"/>
            <a:ext cx="1295400" cy="215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17700" y="3721100"/>
            <a:ext cx="647700" cy="622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fits - uniform density </a:t>
            </a:r>
            <a:r>
              <a:rPr lang="en-US" sz="3600" dirty="0" err="1" smtClean="0"/>
              <a:t>HII</a:t>
            </a:r>
            <a:r>
              <a:rPr lang="en-US" sz="3600" dirty="0" smtClean="0"/>
              <a:t> regions</a:t>
            </a:r>
            <a:endParaRPr lang="en-US" dirty="0"/>
          </a:p>
        </p:txBody>
      </p:sp>
      <p:pic>
        <p:nvPicPr>
          <p:cNvPr id="3" name="Picture 2" descr="bothFlux2.gif"/>
          <p:cNvPicPr>
            <a:picLocks noChangeAspect="1"/>
          </p:cNvPicPr>
          <p:nvPr/>
        </p:nvPicPr>
        <p:blipFill>
          <a:blip r:embed="rId2"/>
          <a:srcRect t="13519"/>
          <a:stretch>
            <a:fillRect/>
          </a:stretch>
        </p:blipFill>
        <p:spPr>
          <a:xfrm>
            <a:off x="285750" y="927100"/>
            <a:ext cx="8572500" cy="5930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9900" y="4927600"/>
            <a:ext cx="1397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err="1" smtClean="0"/>
              <a:t>R</a:t>
            </a:r>
            <a:r>
              <a:rPr lang="en-US" sz="2000" dirty="0" smtClean="0"/>
              <a:t> = 7.6 AU, </a:t>
            </a:r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e </a:t>
            </a:r>
            <a:r>
              <a:rPr lang="en-US" sz="2000" dirty="0" smtClean="0"/>
              <a:t>= </a:t>
            </a:r>
            <a:r>
              <a:rPr lang="en-US" sz="2000" dirty="0" smtClean="0"/>
              <a:t>7.1e7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2100" y="5239435"/>
            <a:ext cx="1816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dirty="0" smtClean="0"/>
              <a:t> = 10.5 AU</a:t>
            </a:r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= 2.8e7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BN</a:t>
            </a:r>
            <a:r>
              <a:rPr lang="en-US" sz="3600" dirty="0" smtClean="0"/>
              <a:t> – can fit low </a:t>
            </a:r>
            <a:r>
              <a:rPr lang="en-US" sz="3600" dirty="0" err="1" smtClean="0"/>
              <a:t>freqs</a:t>
            </a:r>
            <a:r>
              <a:rPr lang="en-US" sz="3600" dirty="0" smtClean="0"/>
              <a:t> with power law ‘halo’</a:t>
            </a:r>
            <a:endParaRPr lang="en-US" sz="3600" dirty="0"/>
          </a:p>
        </p:txBody>
      </p:sp>
      <p:pic>
        <p:nvPicPr>
          <p:cNvPr id="3" name="Picture 2" descr="bothFlux3.gif"/>
          <p:cNvPicPr>
            <a:picLocks noChangeAspect="1"/>
          </p:cNvPicPr>
          <p:nvPr/>
        </p:nvPicPr>
        <p:blipFill>
          <a:blip r:embed="rId2"/>
          <a:srcRect t="14074"/>
          <a:stretch>
            <a:fillRect/>
          </a:stretch>
        </p:blipFill>
        <p:spPr>
          <a:xfrm>
            <a:off x="285750" y="965200"/>
            <a:ext cx="857250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</a:t>
            </a:r>
            <a:r>
              <a:rPr lang="en-US" sz="3600" dirty="0" smtClean="0"/>
              <a:t> recombination lines toward </a:t>
            </a:r>
            <a:r>
              <a:rPr lang="en-US" sz="3600" dirty="0" err="1" smtClean="0"/>
              <a:t>BN</a:t>
            </a:r>
            <a:endParaRPr lang="en-US" sz="3600" dirty="0"/>
          </a:p>
        </p:txBody>
      </p:sp>
      <p:pic>
        <p:nvPicPr>
          <p:cNvPr id="4" name="Content Placeholder 3" descr="BNalpha2.gif"/>
          <p:cNvPicPr>
            <a:picLocks noGrp="1" noChangeAspect="1"/>
          </p:cNvPicPr>
          <p:nvPr>
            <p:ph idx="1"/>
          </p:nvPr>
        </p:nvPicPr>
        <p:blipFill>
          <a:blip r:embed="rId2"/>
          <a:srcRect t="15641"/>
          <a:stretch>
            <a:fillRect/>
          </a:stretch>
        </p:blipFill>
        <p:spPr>
          <a:xfrm>
            <a:off x="0" y="1540933"/>
            <a:ext cx="9144000" cy="5571067"/>
          </a:xfrm>
        </p:spPr>
      </p:pic>
      <p:sp>
        <p:nvSpPr>
          <p:cNvPr id="5" name="TextBox 4"/>
          <p:cNvSpPr txBox="1"/>
          <p:nvPr/>
        </p:nvSpPr>
        <p:spPr>
          <a:xfrm>
            <a:off x="774700" y="11684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Rodriguez et al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5700" y="115570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CARMA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500" y="1143000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CARMA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alpha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Nalph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  <p:sp>
        <p:nvSpPr>
          <p:cNvPr id="5" name="TextBox 4"/>
          <p:cNvSpPr txBox="1"/>
          <p:nvPr/>
        </p:nvSpPr>
        <p:spPr>
          <a:xfrm>
            <a:off x="1282700" y="749300"/>
            <a:ext cx="287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line/continuum opacity ~ υ</a:t>
            </a:r>
            <a:r>
              <a:rPr lang="en-US" sz="2400" baseline="30000" dirty="0" smtClean="0"/>
              <a:t>1.1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9900" y="1857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fact 1:   2 massive stars in Orion-</a:t>
            </a:r>
            <a:r>
              <a:rPr lang="en-US" sz="3600" dirty="0" err="1" smtClean="0"/>
              <a:t>KL</a:t>
            </a:r>
            <a:endParaRPr lang="en-US" sz="3600" dirty="0"/>
          </a:p>
        </p:txBody>
      </p:sp>
      <p:pic>
        <p:nvPicPr>
          <p:cNvPr id="19458" name="Content Placeholder 4" descr="1981ApJ___244__869D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0782" t="8418" r="7047" b="19427"/>
          <a:stretch>
            <a:fillRect/>
          </a:stretch>
        </p:blipFill>
        <p:spPr>
          <a:xfrm>
            <a:off x="520700" y="1270000"/>
            <a:ext cx="4694736" cy="5334000"/>
          </a:xfrm>
        </p:spPr>
      </p:pic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803900" y="2692400"/>
            <a:ext cx="2667000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Becklin-Neugebauer</a:t>
            </a:r>
            <a:r>
              <a:rPr lang="en-US" sz="2400" dirty="0">
                <a:solidFill>
                  <a:srgbClr val="FF0000"/>
                </a:solidFill>
              </a:rPr>
              <a:t> Object – brightest source at 5 </a:t>
            </a:r>
            <a:r>
              <a:rPr lang="en-US" sz="2400" dirty="0" err="1">
                <a:solidFill>
                  <a:srgbClr val="FF0000"/>
                </a:solidFill>
              </a:rPr>
              <a:t>μm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829300" y="4991100"/>
            <a:ext cx="2667000" cy="1200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source I – heavily obscured even at 20 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016500" y="16129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 </a:t>
            </a:r>
            <a:r>
              <a:rPr lang="en-US" sz="2000" dirty="0" err="1" smtClean="0"/>
              <a:t>μm</a:t>
            </a:r>
            <a:r>
              <a:rPr lang="en-US" sz="2000" dirty="0" smtClean="0"/>
              <a:t> image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Downes</a:t>
            </a:r>
            <a:r>
              <a:rPr lang="en-US" sz="2000" dirty="0"/>
              <a:t> et al. 1981)</a:t>
            </a:r>
          </a:p>
        </p:txBody>
      </p:sp>
      <p:cxnSp>
        <p:nvCxnSpPr>
          <p:cNvPr id="10" name="Straight Arrow Connector 9"/>
          <p:cNvCxnSpPr>
            <a:stCxn id="19459" idx="1"/>
          </p:cNvCxnSpPr>
          <p:nvPr/>
        </p:nvCxnSpPr>
        <p:spPr>
          <a:xfrm rot="10800000" flipV="1">
            <a:off x="3822700" y="3476625"/>
            <a:ext cx="1981200" cy="51117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460" idx="1"/>
          </p:cNvCxnSpPr>
          <p:nvPr/>
        </p:nvCxnSpPr>
        <p:spPr>
          <a:xfrm rot="10800000">
            <a:off x="3162300" y="4610112"/>
            <a:ext cx="2667000" cy="98115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Nflux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4800" y="73660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lpha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900" y="279400"/>
            <a:ext cx="72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 detection of H30α toward source 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lph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9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H30α line profiles predicted by </a:t>
            </a:r>
            <a:r>
              <a:rPr lang="en-US" sz="3200" dirty="0" err="1" smtClean="0">
                <a:solidFill>
                  <a:srgbClr val="FF0000"/>
                </a:solidFill>
              </a:rPr>
              <a:t>HII</a:t>
            </a:r>
            <a:r>
              <a:rPr lang="en-US" sz="3200" dirty="0" smtClean="0">
                <a:solidFill>
                  <a:srgbClr val="FF0000"/>
                </a:solidFill>
              </a:rPr>
              <a:t> region model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8300" y="4617135"/>
            <a:ext cx="22225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free-free continuum optically thin, but no recombination line?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55600"/>
            <a:ext cx="8280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implication:  </a:t>
            </a:r>
            <a:r>
              <a:rPr lang="en-US" sz="3600" dirty="0" err="1" smtClean="0"/>
              <a:t>H</a:t>
            </a:r>
            <a:r>
              <a:rPr lang="en-US" sz="3600" dirty="0" smtClean="0"/>
              <a:t> is not ionized – opacity from </a:t>
            </a:r>
            <a:r>
              <a:rPr lang="en-US" sz="3600" dirty="0" err="1" smtClean="0"/>
              <a:t>H</a:t>
            </a:r>
            <a:r>
              <a:rPr lang="en-US" sz="3600" dirty="0" smtClean="0"/>
              <a:t>- free-free, as in stellar atmospheres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00" y="2044700"/>
            <a:ext cx="5295900" cy="42291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 err="1" smtClean="0"/>
              <a:t>T</a:t>
            </a:r>
            <a:r>
              <a:rPr lang="en-US" sz="2800" dirty="0" smtClean="0"/>
              <a:t> ~ 1500 </a:t>
            </a:r>
            <a:r>
              <a:rPr lang="en-US" sz="2800" dirty="0" err="1" smtClean="0"/>
              <a:t>K</a:t>
            </a:r>
            <a:endParaRPr lang="en-US" sz="2800" dirty="0" smtClean="0"/>
          </a:p>
          <a:p>
            <a:pPr>
              <a:spcBef>
                <a:spcPts val="1000"/>
              </a:spcBef>
            </a:pPr>
            <a:r>
              <a:rPr lang="en-US" sz="2800" dirty="0" smtClean="0"/>
              <a:t>ionized Na, </a:t>
            </a:r>
            <a:r>
              <a:rPr lang="en-US" sz="2800" dirty="0" err="1" smtClean="0"/>
              <a:t>K</a:t>
            </a:r>
            <a:r>
              <a:rPr lang="en-US" sz="2800" dirty="0" smtClean="0"/>
              <a:t> contribute the electrons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opacity </a:t>
            </a:r>
            <a:r>
              <a:rPr lang="en-US" sz="2800" dirty="0" smtClean="0"/>
              <a:t>(per </a:t>
            </a:r>
            <a:r>
              <a:rPr lang="en-US" sz="2800" dirty="0" err="1" smtClean="0"/>
              <a:t>H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 of </a:t>
            </a:r>
            <a:r>
              <a:rPr lang="en-US" sz="2800" dirty="0" err="1" smtClean="0"/>
              <a:t>p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-e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opacity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responsible for the radio photospheres of </a:t>
            </a:r>
            <a:r>
              <a:rPr lang="en-US" sz="2800" dirty="0" err="1" smtClean="0"/>
              <a:t>Miras</a:t>
            </a:r>
            <a:r>
              <a:rPr lang="en-US" sz="2800" dirty="0" smtClean="0"/>
              <a:t> (Reid and </a:t>
            </a:r>
            <a:r>
              <a:rPr lang="en-US" sz="2800" dirty="0" err="1" smtClean="0"/>
              <a:t>Menten</a:t>
            </a:r>
            <a:r>
              <a:rPr lang="en-US" sz="2800" dirty="0" smtClean="0"/>
              <a:t> 1997)</a:t>
            </a:r>
          </a:p>
        </p:txBody>
      </p:sp>
      <p:sp>
        <p:nvSpPr>
          <p:cNvPr id="6" name="Arc 5"/>
          <p:cNvSpPr/>
          <p:nvPr/>
        </p:nvSpPr>
        <p:spPr>
          <a:xfrm>
            <a:off x="88900" y="2254250"/>
            <a:ext cx="1473200" cy="3035300"/>
          </a:xfrm>
          <a:prstGeom prst="arc">
            <a:avLst>
              <a:gd name="adj1" fmla="val 16200000"/>
              <a:gd name="adj2" fmla="val 21500662"/>
            </a:avLst>
          </a:prstGeom>
          <a:noFill/>
          <a:ln>
            <a:solidFill>
              <a:srgbClr val="FF0000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1820" y="2039620"/>
            <a:ext cx="2252980" cy="2024380"/>
            <a:chOff x="972820" y="1671320"/>
            <a:chExt cx="2252980" cy="2024380"/>
          </a:xfrm>
        </p:grpSpPr>
        <p:sp>
          <p:nvSpPr>
            <p:cNvPr id="4" name="Oval 3"/>
            <p:cNvSpPr/>
            <p:nvPr/>
          </p:nvSpPr>
          <p:spPr>
            <a:xfrm>
              <a:off x="1163320" y="2763520"/>
              <a:ext cx="335280" cy="322580"/>
            </a:xfrm>
            <a:prstGeom prst="ellipse">
              <a:avLst/>
            </a:prstGeom>
            <a:solidFill>
              <a:srgbClr val="FFFF00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899920" y="3347720"/>
              <a:ext cx="106680" cy="1066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885950" y="1873250"/>
              <a:ext cx="63702" cy="374650"/>
            </a:xfrm>
            <a:custGeom>
              <a:avLst/>
              <a:gdLst>
                <a:gd name="connsiteX0" fmla="*/ 0 w 63702"/>
                <a:gd name="connsiteY0" fmla="*/ 374650 h 374650"/>
                <a:gd name="connsiteX1" fmla="*/ 31750 w 63702"/>
                <a:gd name="connsiteY1" fmla="*/ 368300 h 374650"/>
                <a:gd name="connsiteX2" fmla="*/ 63500 w 63702"/>
                <a:gd name="connsiteY2" fmla="*/ 330200 h 374650"/>
                <a:gd name="connsiteX3" fmla="*/ 44450 w 63702"/>
                <a:gd name="connsiteY3" fmla="*/ 266700 h 374650"/>
                <a:gd name="connsiteX4" fmla="*/ 25400 w 63702"/>
                <a:gd name="connsiteY4" fmla="*/ 254000 h 374650"/>
                <a:gd name="connsiteX5" fmla="*/ 12700 w 63702"/>
                <a:gd name="connsiteY5" fmla="*/ 234950 h 374650"/>
                <a:gd name="connsiteX6" fmla="*/ 0 w 63702"/>
                <a:gd name="connsiteY6" fmla="*/ 196850 h 374650"/>
                <a:gd name="connsiteX7" fmla="*/ 6350 w 63702"/>
                <a:gd name="connsiteY7" fmla="*/ 171450 h 374650"/>
                <a:gd name="connsiteX8" fmla="*/ 25400 w 63702"/>
                <a:gd name="connsiteY8" fmla="*/ 158750 h 374650"/>
                <a:gd name="connsiteX9" fmla="*/ 38100 w 63702"/>
                <a:gd name="connsiteY9" fmla="*/ 139700 h 374650"/>
                <a:gd name="connsiteX10" fmla="*/ 57150 w 63702"/>
                <a:gd name="connsiteY10" fmla="*/ 120650 h 374650"/>
                <a:gd name="connsiteX11" fmla="*/ 63500 w 63702"/>
                <a:gd name="connsiteY11" fmla="*/ 101600 h 374650"/>
                <a:gd name="connsiteX12" fmla="*/ 31750 w 63702"/>
                <a:gd name="connsiteY12" fmla="*/ 38100 h 374650"/>
                <a:gd name="connsiteX13" fmla="*/ 25400 w 63702"/>
                <a:gd name="connsiteY13" fmla="*/ 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702" h="374650">
                  <a:moveTo>
                    <a:pt x="0" y="374650"/>
                  </a:moveTo>
                  <a:cubicBezTo>
                    <a:pt x="10583" y="372533"/>
                    <a:pt x="22097" y="373127"/>
                    <a:pt x="31750" y="368300"/>
                  </a:cubicBezTo>
                  <a:cubicBezTo>
                    <a:pt x="43973" y="362188"/>
                    <a:pt x="56206" y="341140"/>
                    <a:pt x="63500" y="330200"/>
                  </a:cubicBezTo>
                  <a:cubicBezTo>
                    <a:pt x="59503" y="302222"/>
                    <a:pt x="63702" y="285952"/>
                    <a:pt x="44450" y="266700"/>
                  </a:cubicBezTo>
                  <a:cubicBezTo>
                    <a:pt x="39054" y="261304"/>
                    <a:pt x="31750" y="258233"/>
                    <a:pt x="25400" y="254000"/>
                  </a:cubicBezTo>
                  <a:cubicBezTo>
                    <a:pt x="21167" y="247650"/>
                    <a:pt x="15800" y="241924"/>
                    <a:pt x="12700" y="234950"/>
                  </a:cubicBezTo>
                  <a:cubicBezTo>
                    <a:pt x="7263" y="222717"/>
                    <a:pt x="0" y="196850"/>
                    <a:pt x="0" y="196850"/>
                  </a:cubicBezTo>
                  <a:cubicBezTo>
                    <a:pt x="2117" y="188383"/>
                    <a:pt x="1509" y="178712"/>
                    <a:pt x="6350" y="171450"/>
                  </a:cubicBezTo>
                  <a:cubicBezTo>
                    <a:pt x="10583" y="165100"/>
                    <a:pt x="20004" y="164146"/>
                    <a:pt x="25400" y="158750"/>
                  </a:cubicBezTo>
                  <a:cubicBezTo>
                    <a:pt x="30796" y="153354"/>
                    <a:pt x="33214" y="145563"/>
                    <a:pt x="38100" y="139700"/>
                  </a:cubicBezTo>
                  <a:cubicBezTo>
                    <a:pt x="43849" y="132801"/>
                    <a:pt x="50800" y="127000"/>
                    <a:pt x="57150" y="120650"/>
                  </a:cubicBezTo>
                  <a:cubicBezTo>
                    <a:pt x="59267" y="114300"/>
                    <a:pt x="63500" y="108293"/>
                    <a:pt x="63500" y="101600"/>
                  </a:cubicBezTo>
                  <a:cubicBezTo>
                    <a:pt x="63500" y="65612"/>
                    <a:pt x="44411" y="76082"/>
                    <a:pt x="31750" y="38100"/>
                  </a:cubicBezTo>
                  <a:cubicBezTo>
                    <a:pt x="23392" y="13026"/>
                    <a:pt x="25400" y="25743"/>
                    <a:pt x="254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2050" y="2705100"/>
              <a:ext cx="41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30000" dirty="0" smtClean="0"/>
                <a:t>+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3850" y="3194050"/>
              <a:ext cx="34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7099" y="2222500"/>
              <a:ext cx="1028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 - </a:t>
              </a:r>
              <a:r>
                <a:rPr lang="en-US" sz="2400" dirty="0" err="1" smtClean="0"/>
                <a:t>e</a:t>
              </a:r>
              <a:r>
                <a:rPr lang="en-US" sz="2400" baseline="30000" dirty="0" smtClean="0"/>
                <a:t>-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2820" y="1671320"/>
              <a:ext cx="2151380" cy="202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3" name="Group 32"/>
          <p:cNvGrpSpPr/>
          <p:nvPr/>
        </p:nvGrpSpPr>
        <p:grpSpPr>
          <a:xfrm>
            <a:off x="579120" y="4351020"/>
            <a:ext cx="2367280" cy="2024380"/>
            <a:chOff x="972820" y="4198620"/>
            <a:chExt cx="2367280" cy="2024380"/>
          </a:xfrm>
        </p:grpSpPr>
        <p:sp>
          <p:nvSpPr>
            <p:cNvPr id="20" name="Oval 19"/>
            <p:cNvSpPr/>
            <p:nvPr/>
          </p:nvSpPr>
          <p:spPr>
            <a:xfrm>
              <a:off x="1188720" y="5194300"/>
              <a:ext cx="398780" cy="381000"/>
            </a:xfrm>
            <a:prstGeom prst="ellipse">
              <a:avLst/>
            </a:prstGeom>
            <a:solidFill>
              <a:srgbClr val="CCFFCC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1938020" y="5798820"/>
              <a:ext cx="106680" cy="106680"/>
            </a:xfrm>
            <a:prstGeom prst="ellipse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1225550" y="5156200"/>
              <a:ext cx="41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7350" y="5645150"/>
              <a:ext cx="34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7900" y="4495800"/>
              <a:ext cx="109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H</a:t>
              </a:r>
              <a:r>
                <a:rPr lang="en-US" sz="2400" dirty="0" smtClean="0"/>
                <a:t> – </a:t>
              </a:r>
              <a:r>
                <a:rPr lang="en-US" sz="2400" dirty="0" err="1" smtClean="0"/>
                <a:t>e</a:t>
              </a:r>
              <a:r>
                <a:rPr lang="en-US" sz="2400" baseline="30000" dirty="0" smtClean="0"/>
                <a:t>-</a:t>
              </a:r>
              <a:endParaRPr lang="en-US" sz="2400" baseline="30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2820" y="4198620"/>
              <a:ext cx="2151380" cy="202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Arc 43"/>
          <p:cNvSpPr/>
          <p:nvPr/>
        </p:nvSpPr>
        <p:spPr>
          <a:xfrm>
            <a:off x="1333500" y="4470400"/>
            <a:ext cx="266700" cy="3035300"/>
          </a:xfrm>
          <a:prstGeom prst="arc">
            <a:avLst>
              <a:gd name="adj1" fmla="val 16172388"/>
              <a:gd name="adj2" fmla="val 0"/>
            </a:avLst>
          </a:prstGeom>
          <a:noFill/>
          <a:ln>
            <a:solidFill>
              <a:srgbClr val="FF0000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</a:t>
            </a:r>
            <a:r>
              <a:rPr lang="en-US" dirty="0" smtClean="0"/>
              <a:t>for source I</a:t>
            </a:r>
            <a:br>
              <a:rPr lang="en-US" dirty="0" smtClean="0"/>
            </a:br>
            <a:r>
              <a:rPr lang="en-US" sz="3556" dirty="0" smtClean="0"/>
              <a:t>(Reid et al. 2007)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68"/>
              </a:spcBef>
            </a:pPr>
            <a:r>
              <a:rPr lang="en-US" dirty="0" smtClean="0"/>
              <a:t>need high densities (</a:t>
            </a:r>
            <a:r>
              <a:rPr lang="en-US" dirty="0" smtClean="0"/>
              <a:t>~ 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</a:t>
            </a:r>
            <a:r>
              <a:rPr lang="en-US" baseline="30000" dirty="0" smtClean="0"/>
              <a:t>3</a:t>
            </a:r>
            <a:r>
              <a:rPr lang="en-US" dirty="0" smtClean="0"/>
              <a:t> at 4 AU) to get enough opacity – total disk mass</a:t>
            </a:r>
            <a:r>
              <a:rPr lang="en-US" dirty="0" smtClean="0"/>
              <a:t> </a:t>
            </a:r>
            <a:r>
              <a:rPr lang="en-US" dirty="0" smtClean="0"/>
              <a:t>~ 3 </a:t>
            </a:r>
            <a:r>
              <a:rPr lang="en-US" dirty="0" smtClean="0"/>
              <a:t>M</a:t>
            </a:r>
            <a:r>
              <a:rPr lang="en-US" baseline="-25000" dirty="0" smtClean="0"/>
              <a:t>o </a:t>
            </a:r>
            <a:endParaRPr lang="en-US" dirty="0" smtClean="0"/>
          </a:p>
          <a:p>
            <a:pPr>
              <a:spcBef>
                <a:spcPts val="1968"/>
              </a:spcBef>
            </a:pPr>
            <a:r>
              <a:rPr lang="en-US" dirty="0" smtClean="0"/>
              <a:t>central star unlikely to maintain </a:t>
            </a:r>
            <a:r>
              <a:rPr lang="en-US" dirty="0" err="1" smtClean="0"/>
              <a:t>T</a:t>
            </a:r>
            <a:r>
              <a:rPr lang="en-US" dirty="0" smtClean="0"/>
              <a:t> = 1500 </a:t>
            </a:r>
            <a:r>
              <a:rPr lang="en-US" dirty="0" err="1" smtClean="0"/>
              <a:t>K</a:t>
            </a:r>
            <a:r>
              <a:rPr lang="en-US" dirty="0" smtClean="0"/>
              <a:t> at   </a:t>
            </a:r>
            <a:r>
              <a:rPr lang="en-US" dirty="0" err="1" smtClean="0"/>
              <a:t>r</a:t>
            </a:r>
            <a:r>
              <a:rPr lang="en-US" dirty="0" smtClean="0"/>
              <a:t> = 25 AU – heated by accretion?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 observations that shook our belief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(2) the outflow is NE-SW, not NW-SE? </a:t>
            </a:r>
            <a:endParaRPr lang="en-US" sz="3111" dirty="0"/>
          </a:p>
        </p:txBody>
      </p:sp>
      <p:pic>
        <p:nvPicPr>
          <p:cNvPr id="5" name="Picture 4" descr="Greenhill0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088" t="19012" r="21241" b="57778"/>
              <a:stretch>
                <a:fillRect/>
              </a:stretch>
            </p:blipFill>
          </mc:Choice>
          <mc:Fallback>
            <p:blipFill>
              <a:blip r:embed="rId3"/>
              <a:srcRect l="17088" t="19012" r="21241" b="57778"/>
              <a:stretch>
                <a:fillRect/>
              </a:stretch>
            </p:blipFill>
          </mc:Fallback>
        </mc:AlternateContent>
        <p:spPr>
          <a:xfrm>
            <a:off x="0" y="1574799"/>
            <a:ext cx="9144000" cy="4453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4933" y="6163733"/>
            <a:ext cx="296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Greenhill et al. 2004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>fragmentation in hot core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?</a:t>
            </a:r>
            <a:br>
              <a:rPr lang="en-US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same clumps seen at 86 GHz with lower resolution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6083" name="Picture 2" descr="fig1.gif"/>
          <p:cNvPicPr>
            <a:picLocks noChangeAspect="1"/>
          </p:cNvPicPr>
          <p:nvPr/>
        </p:nvPicPr>
        <p:blipFill>
          <a:blip r:embed="rId2"/>
          <a:srcRect l="14049" t="16296" r="2592" b="29137"/>
          <a:stretch>
            <a:fillRect/>
          </a:stretch>
        </p:blipFill>
        <p:spPr bwMode="auto">
          <a:xfrm>
            <a:off x="406400" y="2151063"/>
            <a:ext cx="8439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5667375" y="4168775"/>
            <a:ext cx="366713" cy="36671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552575" y="4125913"/>
            <a:ext cx="365125" cy="366712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524500" y="5159375"/>
            <a:ext cx="365125" cy="36671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938838" y="5556250"/>
            <a:ext cx="365125" cy="36671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282700" y="5159375"/>
            <a:ext cx="365125" cy="36671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341438" y="4718050"/>
            <a:ext cx="365125" cy="36671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413375" y="4633913"/>
            <a:ext cx="365125" cy="366712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765300" y="5548313"/>
            <a:ext cx="365125" cy="366712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othFlux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3766" y="3752334"/>
            <a:ext cx="611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υ</a:t>
            </a:r>
            <a:r>
              <a:rPr lang="en-US" sz="2400" baseline="30000" dirty="0" smtClean="0"/>
              <a:t>1.3</a:t>
            </a:r>
            <a:endParaRPr lang="en-US" sz="2400" baseline="30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>fact 2:  source I and </a:t>
            </a:r>
            <a:r>
              <a:rPr lang="en-US" sz="3600" dirty="0" err="1" smtClean="0">
                <a:ea typeface="ＭＳ Ｐゴシック" pitchFamily="-65" charset="-128"/>
                <a:cs typeface="ＭＳ Ｐゴシック" pitchFamily="-65" charset="-128"/>
              </a:rPr>
              <a:t>BN</a:t>
            </a:r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> are recoiling from each other at 40 km/sec</a:t>
            </a:r>
            <a:endParaRPr lang="en-US" sz="36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49300" y="2578100"/>
            <a:ext cx="7772400" cy="3657600"/>
            <a:chOff x="240" y="1152"/>
            <a:chExt cx="5184" cy="2496"/>
          </a:xfrm>
        </p:grpSpPr>
        <p:sp>
          <p:nvSpPr>
            <p:cNvPr id="50181" name="AutoShape 9"/>
            <p:cNvSpPr>
              <a:spLocks noChangeArrowheads="1"/>
            </p:cNvSpPr>
            <p:nvPr/>
          </p:nvSpPr>
          <p:spPr bwMode="auto">
            <a:xfrm>
              <a:off x="3984" y="1824"/>
              <a:ext cx="1440" cy="306"/>
            </a:xfrm>
            <a:prstGeom prst="rightArrow">
              <a:avLst>
                <a:gd name="adj1" fmla="val 50000"/>
                <a:gd name="adj2" fmla="val 11764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2" name="AutoShape 10"/>
            <p:cNvSpPr>
              <a:spLocks noChangeArrowheads="1"/>
            </p:cNvSpPr>
            <p:nvPr/>
          </p:nvSpPr>
          <p:spPr bwMode="auto">
            <a:xfrm>
              <a:off x="3600" y="1152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3" name="Oval 11"/>
            <p:cNvSpPr>
              <a:spLocks noChangeArrowheads="1"/>
            </p:cNvSpPr>
            <p:nvPr/>
          </p:nvSpPr>
          <p:spPr bwMode="auto">
            <a:xfrm>
              <a:off x="3648" y="187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4" name="Text Box 12"/>
            <p:cNvSpPr txBox="1">
              <a:spLocks noChangeArrowheads="1"/>
            </p:cNvSpPr>
            <p:nvPr/>
          </p:nvSpPr>
          <p:spPr bwMode="auto">
            <a:xfrm>
              <a:off x="3936" y="1393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+12 km/sec</a:t>
              </a:r>
            </a:p>
          </p:txBody>
        </p:sp>
        <p:sp>
          <p:nvSpPr>
            <p:cNvPr id="50185" name="Text Box 13"/>
            <p:cNvSpPr txBox="1">
              <a:spLocks noChangeArrowheads="1"/>
            </p:cNvSpPr>
            <p:nvPr/>
          </p:nvSpPr>
          <p:spPr bwMode="auto">
            <a:xfrm>
              <a:off x="4080" y="2112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27 km/sec NW</a:t>
              </a: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872" y="2208"/>
              <a:ext cx="1440" cy="720"/>
              <a:chOff x="2160" y="2208"/>
              <a:chExt cx="1440" cy="720"/>
            </a:xfrm>
          </p:grpSpPr>
          <p:sp>
            <p:nvSpPr>
              <p:cNvPr id="50195" name="Line 16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6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208"/>
                <a:ext cx="134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/>
                  <a:t>molecular cloud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dirty="0"/>
                  <a:t>(</a:t>
                </a:r>
                <a:r>
                  <a:rPr lang="en-US" dirty="0" err="1"/>
                  <a:t>VLSR</a:t>
                </a:r>
                <a:r>
                  <a:rPr lang="en-US" dirty="0"/>
                  <a:t> ~ 9 km/sec)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40" y="2736"/>
              <a:ext cx="2352" cy="912"/>
              <a:chOff x="720" y="2592"/>
              <a:chExt cx="2352" cy="912"/>
            </a:xfrm>
          </p:grpSpPr>
          <p:sp>
            <p:nvSpPr>
              <p:cNvPr id="50189" name="Oval 4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92" cy="19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0" name="AutoShape 6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306" cy="336"/>
              </a:xfrm>
              <a:prstGeom prst="downArrow">
                <a:avLst>
                  <a:gd name="adj1" fmla="val 50000"/>
                  <a:gd name="adj2" fmla="val 27451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1" name="AutoShape 7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615" cy="306"/>
              </a:xfrm>
              <a:prstGeom prst="leftArrow">
                <a:avLst>
                  <a:gd name="adj1" fmla="val 50000"/>
                  <a:gd name="adj2" fmla="val 50245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2" name="Text Box 14"/>
              <p:cNvSpPr txBox="1">
                <a:spLocks noChangeArrowheads="1"/>
              </p:cNvSpPr>
              <p:nvPr/>
            </p:nvSpPr>
            <p:spPr bwMode="auto">
              <a:xfrm>
                <a:off x="1825" y="3168"/>
                <a:ext cx="12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-4 km/sec</a:t>
                </a:r>
              </a:p>
            </p:txBody>
          </p:sp>
          <p:sp>
            <p:nvSpPr>
              <p:cNvPr id="50193" name="Text Box 15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11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12 km/sec SE</a:t>
                </a:r>
              </a:p>
            </p:txBody>
          </p:sp>
          <p:sp>
            <p:nvSpPr>
              <p:cNvPr id="50194" name="Text Box 18"/>
              <p:cNvSpPr txBox="1">
                <a:spLocks noChangeArrowheads="1"/>
              </p:cNvSpPr>
              <p:nvPr/>
            </p:nvSpPr>
            <p:spPr bwMode="auto">
              <a:xfrm>
                <a:off x="1825" y="2832"/>
                <a:ext cx="86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source</a:t>
                </a:r>
                <a:r>
                  <a:rPr lang="en-US" sz="2400">
                    <a:solidFill>
                      <a:srgbClr val="FF3300"/>
                    </a:solidFill>
                  </a:rPr>
                  <a:t> I</a:t>
                </a:r>
              </a:p>
            </p:txBody>
          </p:sp>
        </p:grpSp>
        <p:sp>
          <p:nvSpPr>
            <p:cNvPr id="50188" name="Text Box 19"/>
            <p:cNvSpPr txBox="1">
              <a:spLocks noChangeArrowheads="1"/>
            </p:cNvSpPr>
            <p:nvPr/>
          </p:nvSpPr>
          <p:spPr bwMode="auto">
            <a:xfrm>
              <a:off x="3312" y="1872"/>
              <a:ext cx="33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</a:rPr>
                <a:t>BN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0100" y="1905000"/>
            <a:ext cx="26035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ejected from a multiple stellar system ~500 years ago?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4801" y="5575300"/>
            <a:ext cx="290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(proper motions proportional to line of sight velocities)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>fact 3:  fingers of shock-excited H</a:t>
            </a:r>
            <a:r>
              <a:rPr lang="en-US" sz="3600" baseline="-25000" dirty="0" smtClean="0"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3600" baseline="-25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2532" name="Picture 4" descr="Shuping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295400"/>
            <a:ext cx="4859338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612900"/>
            <a:ext cx="3187700" cy="4525963"/>
          </a:xfrm>
        </p:spPr>
        <p:txBody>
          <a:bodyPr/>
          <a:lstStyle/>
          <a:p>
            <a:pPr>
              <a:spcBef>
                <a:spcPts val="1968"/>
              </a:spcBef>
            </a:pPr>
            <a:r>
              <a:rPr lang="en-US" dirty="0" smtClean="0"/>
              <a:t>proper motions suggest age of 1000 yrs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related to the </a:t>
            </a:r>
            <a:r>
              <a:rPr lang="en-US" dirty="0" err="1" smtClean="0"/>
              <a:t>BN</a:t>
            </a:r>
            <a:r>
              <a:rPr lang="en-US" dirty="0" smtClean="0"/>
              <a:t>-I explosion?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fact 4:  </a:t>
            </a:r>
            <a:r>
              <a:rPr lang="en-US" sz="3600" dirty="0" err="1" smtClean="0"/>
              <a:t>SiO</a:t>
            </a:r>
            <a:r>
              <a:rPr lang="en-US" sz="3600" dirty="0" smtClean="0"/>
              <a:t> </a:t>
            </a:r>
            <a:r>
              <a:rPr lang="en-US" sz="3600" dirty="0" err="1" smtClean="0"/>
              <a:t>v</a:t>
            </a:r>
            <a:r>
              <a:rPr lang="en-US" sz="3600" dirty="0" smtClean="0"/>
              <a:t>=1 masers surround source I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5016500" y="1536700"/>
            <a:ext cx="3683000" cy="4525963"/>
          </a:xfrm>
        </p:spPr>
        <p:txBody>
          <a:bodyPr>
            <a:normAutofit/>
          </a:bodyPr>
          <a:lstStyle/>
          <a:p>
            <a:pPr>
              <a:spcBef>
                <a:spcPts val="1872"/>
              </a:spcBef>
            </a:pPr>
            <a:r>
              <a:rPr lang="en-US" sz="2800" dirty="0" smtClean="0"/>
              <a:t>discovered by Snyder &amp; Buhl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unusual around a young star</a:t>
            </a:r>
          </a:p>
        </p:txBody>
      </p:sp>
      <p:pic>
        <p:nvPicPr>
          <p:cNvPr id="3" name="Picture 2" descr="Greenhill9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0828" t="7654" r="27633" b="66914"/>
              <a:stretch>
                <a:fillRect/>
              </a:stretch>
            </p:blipFill>
          </mc:Choice>
          <mc:Fallback>
            <p:blipFill>
              <a:blip r:embed="rId3"/>
              <a:srcRect l="30828" t="7654" r="27633" b="66914"/>
              <a:stretch>
                <a:fillRect/>
              </a:stretch>
            </p:blipFill>
          </mc:Fallback>
        </mc:AlternateContent>
        <p:spPr>
          <a:xfrm>
            <a:off x="-342900" y="1181100"/>
            <a:ext cx="5722395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6833" y="6049433"/>
            <a:ext cx="230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43 GHz </a:t>
            </a:r>
            <a:r>
              <a:rPr lang="en-US" sz="2000" dirty="0" err="1" smtClean="0"/>
              <a:t>VLBA</a:t>
            </a:r>
            <a:r>
              <a:rPr lang="en-US" sz="2000" dirty="0" smtClean="0"/>
              <a:t> map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5179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outflow from source </a:t>
            </a:r>
            <a:r>
              <a:rPr lang="en-US" sz="3600" dirty="0" smtClean="0"/>
              <a:t>I</a:t>
            </a:r>
            <a:br>
              <a:rPr lang="en-US" sz="3600" dirty="0" smtClean="0"/>
            </a:br>
            <a:r>
              <a:rPr lang="en-US" sz="2800" dirty="0" smtClean="0"/>
              <a:t>(Plambeck, Wright, </a:t>
            </a:r>
            <a:r>
              <a:rPr lang="en-US" sz="2800" dirty="0" err="1" smtClean="0"/>
              <a:t>Friedel</a:t>
            </a:r>
            <a:r>
              <a:rPr lang="en-US" sz="2800" dirty="0" smtClean="0"/>
              <a:t> et al 2009)</a:t>
            </a:r>
            <a:endParaRPr lang="en-US" sz="2800" dirty="0"/>
          </a:p>
        </p:txBody>
      </p:sp>
      <p:pic>
        <p:nvPicPr>
          <p:cNvPr id="4" name="Content Placeholder 3" descr="fig49.gif"/>
          <p:cNvPicPr>
            <a:picLocks noGrp="1" noChangeAspect="1"/>
          </p:cNvPicPr>
          <p:nvPr>
            <p:ph idx="1"/>
          </p:nvPr>
        </p:nvPicPr>
        <p:blipFill>
          <a:blip r:embed="rId2"/>
          <a:srcRect l="5612" t="11585" r="4083" b="15975"/>
          <a:stretch>
            <a:fillRect/>
          </a:stretch>
        </p:blipFill>
        <p:spPr>
          <a:xfrm>
            <a:off x="736600" y="1299044"/>
            <a:ext cx="8128000" cy="5216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-65" charset="-128"/>
                <a:cs typeface="ＭＳ Ｐゴシック" pitchFamily="-65" charset="-128"/>
              </a:rPr>
              <a:t>Orion-</a:t>
            </a:r>
            <a:r>
              <a:rPr lang="en-US" sz="4000" dirty="0" err="1" smtClean="0">
                <a:ea typeface="ＭＳ Ｐゴシック" pitchFamily="-65" charset="-128"/>
                <a:cs typeface="ＭＳ Ｐゴシック" pitchFamily="-65" charset="-128"/>
              </a:rPr>
              <a:t>KL</a:t>
            </a:r>
            <a:r>
              <a:rPr lang="en-US" sz="4000" dirty="0" smtClean="0">
                <a:ea typeface="ＭＳ Ｐゴシック" pitchFamily="-65" charset="-128"/>
                <a:cs typeface="ＭＳ Ｐゴシック" pitchFamily="-65" charset="-128"/>
              </a:rPr>
              <a:t>  225 GHz map with 0.9’’ resolution</a:t>
            </a:r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667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need higher resolution to measure fluxes of </a:t>
            </a:r>
            <a:r>
              <a:rPr lang="en-US" sz="2667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BN</a:t>
            </a:r>
            <a:r>
              <a:rPr lang="en-US" sz="2667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and source I </a:t>
            </a:r>
            <a: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3600" dirty="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sz="32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1987" name="Picture 3" descr="fig2a.gif"/>
          <p:cNvPicPr>
            <a:picLocks noChangeAspect="1"/>
          </p:cNvPicPr>
          <p:nvPr/>
        </p:nvPicPr>
        <p:blipFill>
          <a:blip r:embed="rId2"/>
          <a:srcRect l="-665" t="24048" r="49666" b="23334"/>
          <a:stretch>
            <a:fillRect/>
          </a:stretch>
        </p:blipFill>
        <p:spPr bwMode="auto">
          <a:xfrm>
            <a:off x="571500" y="1701799"/>
            <a:ext cx="5727700" cy="47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845300" y="1968500"/>
            <a:ext cx="965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/>
              <a:t>BN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41989" idx="1"/>
          </p:cNvCxnSpPr>
          <p:nvPr/>
        </p:nvCxnSpPr>
        <p:spPr>
          <a:xfrm rot="10800000" flipV="1">
            <a:off x="5219700" y="2199333"/>
            <a:ext cx="1625600" cy="1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34200" y="5219700"/>
            <a:ext cx="1308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source I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rot="10800000">
            <a:off x="3086100" y="5130801"/>
            <a:ext cx="3848100" cy="3197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we want to filter out large scale structure...</a:t>
            </a:r>
            <a:br>
              <a:rPr lang="en-US" sz="3600" dirty="0" smtClean="0"/>
            </a:br>
            <a:r>
              <a:rPr lang="en-US" sz="3600" dirty="0" smtClean="0"/>
              <a:t>the perfect job for an interferometer</a:t>
            </a:r>
            <a:endParaRPr lang="en-US" sz="3600" dirty="0"/>
          </a:p>
        </p:txBody>
      </p:sp>
      <p:pic>
        <p:nvPicPr>
          <p:cNvPr id="23555" name="Picture 3" descr="eyechart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 t="31313" b="30302"/>
          <a:stretch>
            <a:fillRect/>
          </a:stretch>
        </p:blipFill>
        <p:spPr>
          <a:xfrm>
            <a:off x="457200" y="1739900"/>
            <a:ext cx="8229600" cy="4246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well-suited for PACS observations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30 GHz calibrator is ~1 </a:t>
            </a:r>
            <a:r>
              <a:rPr lang="en-US" sz="2800" dirty="0" err="1" smtClean="0"/>
              <a:t>Jy</a:t>
            </a:r>
            <a:r>
              <a:rPr lang="en-US" sz="2800" dirty="0" smtClean="0"/>
              <a:t>, 1.6 degrees away</a:t>
            </a:r>
            <a:endParaRPr lang="en-US" sz="2800" dirty="0"/>
          </a:p>
        </p:txBody>
      </p:sp>
      <p:pic>
        <p:nvPicPr>
          <p:cNvPr id="4" name="Picture 3" descr="fig7.gif"/>
          <p:cNvPicPr>
            <a:picLocks noChangeAspect="1"/>
          </p:cNvPicPr>
          <p:nvPr/>
        </p:nvPicPr>
        <p:blipFill>
          <a:blip r:embed="rId2"/>
          <a:srcRect t="30370" b="12778"/>
          <a:stretch>
            <a:fillRect/>
          </a:stretch>
        </p:blipFill>
        <p:spPr>
          <a:xfrm>
            <a:off x="0" y="2082800"/>
            <a:ext cx="9144000" cy="4158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8900" y="17526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CARMA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-array data, Dec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611</Words>
  <Application>Microsoft Macintosh PowerPoint</Application>
  <PresentationFormat>On-screen Show (4:3)</PresentationFormat>
  <Paragraphs>84</Paragraphs>
  <Slides>27</Slides>
  <Notes>0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1mm observations of Orion-KL   </vt:lpstr>
      <vt:lpstr>fact 1:   2 massive stars in Orion-KL</vt:lpstr>
      <vt:lpstr>fact 2:  source I and BN are recoiling from each other at 40 km/sec</vt:lpstr>
      <vt:lpstr>fact 3:  fingers of shock-excited H2</vt:lpstr>
      <vt:lpstr>fact 4:  SiO v=1 masers surround source I</vt:lpstr>
      <vt:lpstr>outflow from source I (Plambeck, Wright, Friedel et al 2009)</vt:lpstr>
      <vt:lpstr>Orion-KL  225 GHz map with 0.9’’ resolution need higher resolution to measure fluxes of BN and source I  </vt:lpstr>
      <vt:lpstr>we want to filter out large scale structure... the perfect job for an interferometer</vt:lpstr>
      <vt:lpstr>well-suited for PACS observations 30 GHz calibrator is ~1 Jy, 1.6 degrees away</vt:lpstr>
      <vt:lpstr>check fluxes against Dec 2007 B-array map obtained in superb weather</vt:lpstr>
      <vt:lpstr>Slide 11</vt:lpstr>
      <vt:lpstr>source I continuum elongated perpendicular to SiO outflow</vt:lpstr>
      <vt:lpstr>radio continuum spectra</vt:lpstr>
      <vt:lpstr>Slide 14</vt:lpstr>
      <vt:lpstr>fits - uniform density HII regions</vt:lpstr>
      <vt:lpstr>BN – can fit low freqs with power law ‘halo’</vt:lpstr>
      <vt:lpstr>H recombination lines toward BN</vt:lpstr>
      <vt:lpstr>Slide 18</vt:lpstr>
      <vt:lpstr>Slide 19</vt:lpstr>
      <vt:lpstr>Slide 20</vt:lpstr>
      <vt:lpstr>Slide 21</vt:lpstr>
      <vt:lpstr>Slide 22</vt:lpstr>
      <vt:lpstr>implication:  H is not ionized – opacity from H- free-free, as in stellar atmospheres</vt:lpstr>
      <vt:lpstr>implications for source I (Reid et al. 2007) </vt:lpstr>
      <vt:lpstr>3 observations that shook our belief:  (2) the outflow is NE-SW, not NW-SE? </vt:lpstr>
      <vt:lpstr>fragmentation in hot core? same clumps seen at 86 GHz with lower resolution</vt:lpstr>
      <vt:lpstr>Slide 27</vt:lpstr>
    </vt:vector>
  </TitlesOfParts>
  <Company>University of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Plambeck</dc:creator>
  <cp:lastModifiedBy>Richard Plambeck</cp:lastModifiedBy>
  <cp:revision>144</cp:revision>
  <dcterms:created xsi:type="dcterms:W3CDTF">2009-10-16T19:54:50Z</dcterms:created>
  <dcterms:modified xsi:type="dcterms:W3CDTF">2009-10-17T03:36:54Z</dcterms:modified>
</cp:coreProperties>
</file>