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4"/>
  </p:notesMasterIdLst>
  <p:sldIdLst>
    <p:sldId id="257" r:id="rId2"/>
    <p:sldId id="259" r:id="rId3"/>
    <p:sldId id="263" r:id="rId4"/>
    <p:sldId id="264" r:id="rId5"/>
    <p:sldId id="266" r:id="rId6"/>
    <p:sldId id="268" r:id="rId7"/>
    <p:sldId id="256" r:id="rId8"/>
    <p:sldId id="269" r:id="rId9"/>
    <p:sldId id="261" r:id="rId10"/>
    <p:sldId id="262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3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9F81-40A1-7645-B93F-7ABAD9946EE1}" type="datetimeFigureOut">
              <a:rPr lang="en-US" smtClean="0"/>
              <a:t>7/6/10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608A-AE4B-144A-914B-2464B02EDA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 err="1" smtClean="0">
                <a:latin typeface="Arial" charset="0"/>
              </a:rPr>
              <a:t>OMT</a:t>
            </a:r>
            <a:r>
              <a:rPr lang="en-US" dirty="0" smtClean="0">
                <a:latin typeface="Arial" charset="0"/>
              </a:rPr>
              <a:t> is</a:t>
            </a:r>
            <a:r>
              <a:rPr lang="en-US" baseline="0" dirty="0" smtClean="0">
                <a:latin typeface="Arial" charset="0"/>
              </a:rPr>
              <a:t> based on a turnstile junction and 2 power combiners  - this design was worked out by Alessandro </a:t>
            </a:r>
            <a:r>
              <a:rPr lang="en-US" baseline="0" dirty="0" err="1" smtClean="0">
                <a:latin typeface="Arial" charset="0"/>
              </a:rPr>
              <a:t>Navarrini</a:t>
            </a:r>
            <a:r>
              <a:rPr lang="en-US" baseline="0" dirty="0" smtClean="0">
                <a:latin typeface="Arial" charset="0"/>
              </a:rPr>
              <a:t> when he was a </a:t>
            </a:r>
            <a:r>
              <a:rPr lang="en-US" baseline="0" dirty="0" err="1" smtClean="0">
                <a:latin typeface="Arial" charset="0"/>
              </a:rPr>
              <a:t>postdoc</a:t>
            </a:r>
            <a:r>
              <a:rPr lang="en-US" baseline="0" dirty="0" smtClean="0">
                <a:latin typeface="Arial" charset="0"/>
              </a:rPr>
              <a:t> in Berkeley.</a:t>
            </a:r>
          </a:p>
          <a:p>
            <a:r>
              <a:rPr lang="en-US" baseline="0" dirty="0" smtClean="0">
                <a:latin typeface="Arial" charset="0"/>
              </a:rPr>
              <a:t>It looks pretty intimidating to make, but it’s not as bad as it looks .  The waveguides are all split down the middle, so what you have do do is to machine 4 blocks of metal and bolt them together.</a:t>
            </a:r>
            <a:endParaRPr lang="en-US" dirty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04A35-0F35-4D49-956B-E31B01B6F651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DBB8A-C781-2845-9801-DBBB7B650D36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4DBFC-11AC-954B-8DB3-6FE2F4D26AD2}" type="datetimeFigureOut">
              <a:rPr lang="en-US" smtClean="0"/>
              <a:t>7/6/10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201B-3AD3-4B46-B348-01A3FDFE18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54014"/>
            <a:ext cx="9144000" cy="6858000"/>
            <a:chOff x="0" y="0"/>
            <a:chExt cx="9144000" cy="6858000"/>
          </a:xfrm>
        </p:grpSpPr>
        <p:pic>
          <p:nvPicPr>
            <p:cNvPr id="3" name="Picture 2" descr="IMG_29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791200" y="463062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circular polarizer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2318266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orthomode</a:t>
              </a:r>
              <a:r>
                <a:rPr lang="en-US" dirty="0" smtClean="0"/>
                <a:t> transducer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1332131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SIS mixers – use ALMA band 6 devices purchased from </a:t>
              </a:r>
              <a:r>
                <a:rPr lang="en-US" dirty="0" err="1" smtClean="0"/>
                <a:t>UVa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5276165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WBA13 </a:t>
              </a:r>
              <a:r>
                <a:rPr lang="en-US" dirty="0" err="1" smtClean="0"/>
                <a:t>I.F</a:t>
              </a:r>
              <a:r>
                <a:rPr lang="en-US" dirty="0" smtClean="0"/>
                <a:t>. amplifiers (1-9 GHz)</a:t>
              </a:r>
            </a:p>
            <a:p>
              <a:r>
                <a:rPr lang="en-US" dirty="0" smtClean="0"/>
                <a:t>from Sandy </a:t>
              </a:r>
              <a:r>
                <a:rPr lang="en-US" dirty="0" err="1" smtClean="0"/>
                <a:t>Weinreb</a:t>
              </a:r>
              <a:r>
                <a:rPr lang="en-US" dirty="0" smtClean="0"/>
                <a:t>, Caltech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4429899" y="2829699"/>
              <a:ext cx="589002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684032" y="2333030"/>
              <a:ext cx="709136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5038383" y="3877810"/>
              <a:ext cx="819836" cy="6858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705318" y="4695483"/>
              <a:ext cx="116136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1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1mm dual </a:t>
            </a:r>
            <a:r>
              <a:rPr lang="en-US" sz="4000" dirty="0" err="1" smtClean="0"/>
              <a:t>pol</a:t>
            </a:r>
            <a:r>
              <a:rPr lang="en-US" sz="4000" dirty="0" smtClean="0"/>
              <a:t> receivers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41350" y="225425"/>
            <a:ext cx="6907891" cy="1143000"/>
          </a:xfrm>
        </p:spPr>
        <p:txBody>
          <a:bodyPr/>
          <a:lstStyle/>
          <a:p>
            <a:r>
              <a:rPr lang="en-US" sz="3600" dirty="0" smtClean="0"/>
              <a:t>half wave + quarter wave retarder broadens bandwidth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 flipH="1">
            <a:off x="2368550" y="6175375"/>
            <a:ext cx="476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(adapted fom John Kovac PhD thesis)</a:t>
            </a:r>
          </a:p>
        </p:txBody>
      </p:sp>
      <p:sp>
        <p:nvSpPr>
          <p:cNvPr id="29" name="Freeform 28"/>
          <p:cNvSpPr/>
          <p:nvPr/>
        </p:nvSpPr>
        <p:spPr>
          <a:xfrm>
            <a:off x="2836863" y="1568450"/>
            <a:ext cx="7937" cy="4198938"/>
          </a:xfrm>
          <a:custGeom>
            <a:avLst/>
            <a:gdLst>
              <a:gd name="connsiteX0" fmla="*/ 0 w 7341"/>
              <a:gd name="connsiteY0" fmla="*/ 0 h 4198851"/>
              <a:gd name="connsiteX1" fmla="*/ 7341 w 7341"/>
              <a:gd name="connsiteY1" fmla="*/ 4198851 h 419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41" h="4198851">
                <a:moveTo>
                  <a:pt x="0" y="0"/>
                </a:moveTo>
                <a:lnTo>
                  <a:pt x="7341" y="419885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90838" y="1876425"/>
            <a:ext cx="115887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679700" y="3319463"/>
            <a:ext cx="1638300" cy="779462"/>
          </a:xfrm>
          <a:custGeom>
            <a:avLst/>
            <a:gdLst>
              <a:gd name="connsiteX0" fmla="*/ 1638300 w 1638300"/>
              <a:gd name="connsiteY0" fmla="*/ 778933 h 778933"/>
              <a:gd name="connsiteX1" fmla="*/ 1628775 w 1638300"/>
              <a:gd name="connsiteY1" fmla="*/ 639233 h 778933"/>
              <a:gd name="connsiteX2" fmla="*/ 1597025 w 1638300"/>
              <a:gd name="connsiteY2" fmla="*/ 509058 h 778933"/>
              <a:gd name="connsiteX3" fmla="*/ 1543050 w 1638300"/>
              <a:gd name="connsiteY3" fmla="*/ 385233 h 778933"/>
              <a:gd name="connsiteX4" fmla="*/ 1473200 w 1638300"/>
              <a:gd name="connsiteY4" fmla="*/ 280458 h 778933"/>
              <a:gd name="connsiteX5" fmla="*/ 1384300 w 1638300"/>
              <a:gd name="connsiteY5" fmla="*/ 185208 h 778933"/>
              <a:gd name="connsiteX6" fmla="*/ 1276350 w 1638300"/>
              <a:gd name="connsiteY6" fmla="*/ 109008 h 778933"/>
              <a:gd name="connsiteX7" fmla="*/ 1162050 w 1638300"/>
              <a:gd name="connsiteY7" fmla="*/ 51858 h 778933"/>
              <a:gd name="connsiteX8" fmla="*/ 1031875 w 1638300"/>
              <a:gd name="connsiteY8" fmla="*/ 16933 h 778933"/>
              <a:gd name="connsiteX9" fmla="*/ 901700 w 1638300"/>
              <a:gd name="connsiteY9" fmla="*/ 1058 h 778933"/>
              <a:gd name="connsiteX10" fmla="*/ 762000 w 1638300"/>
              <a:gd name="connsiteY10" fmla="*/ 10583 h 778933"/>
              <a:gd name="connsiteX11" fmla="*/ 628650 w 1638300"/>
              <a:gd name="connsiteY11" fmla="*/ 39158 h 778933"/>
              <a:gd name="connsiteX12" fmla="*/ 495300 w 1638300"/>
              <a:gd name="connsiteY12" fmla="*/ 89958 h 778933"/>
              <a:gd name="connsiteX13" fmla="*/ 365125 w 1638300"/>
              <a:gd name="connsiteY13" fmla="*/ 159808 h 778933"/>
              <a:gd name="connsiteX14" fmla="*/ 250825 w 1638300"/>
              <a:gd name="connsiteY14" fmla="*/ 248708 h 778933"/>
              <a:gd name="connsiteX15" fmla="*/ 146050 w 1638300"/>
              <a:gd name="connsiteY15" fmla="*/ 353483 h 778933"/>
              <a:gd name="connsiteX16" fmla="*/ 57150 w 1638300"/>
              <a:gd name="connsiteY16" fmla="*/ 474133 h 778933"/>
              <a:gd name="connsiteX17" fmla="*/ 0 w 1638300"/>
              <a:gd name="connsiteY17" fmla="*/ 578908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8300" h="778933">
                <a:moveTo>
                  <a:pt x="1638300" y="778933"/>
                </a:moveTo>
                <a:cubicBezTo>
                  <a:pt x="1636977" y="731572"/>
                  <a:pt x="1635654" y="684212"/>
                  <a:pt x="1628775" y="639233"/>
                </a:cubicBezTo>
                <a:cubicBezTo>
                  <a:pt x="1621896" y="594254"/>
                  <a:pt x="1611312" y="551391"/>
                  <a:pt x="1597025" y="509058"/>
                </a:cubicBezTo>
                <a:cubicBezTo>
                  <a:pt x="1582738" y="466725"/>
                  <a:pt x="1563687" y="423333"/>
                  <a:pt x="1543050" y="385233"/>
                </a:cubicBezTo>
                <a:cubicBezTo>
                  <a:pt x="1522413" y="347133"/>
                  <a:pt x="1499658" y="313796"/>
                  <a:pt x="1473200" y="280458"/>
                </a:cubicBezTo>
                <a:cubicBezTo>
                  <a:pt x="1446742" y="247121"/>
                  <a:pt x="1417108" y="213783"/>
                  <a:pt x="1384300" y="185208"/>
                </a:cubicBezTo>
                <a:cubicBezTo>
                  <a:pt x="1351492" y="156633"/>
                  <a:pt x="1313391" y="131233"/>
                  <a:pt x="1276350" y="109008"/>
                </a:cubicBezTo>
                <a:cubicBezTo>
                  <a:pt x="1239309" y="86783"/>
                  <a:pt x="1202796" y="67204"/>
                  <a:pt x="1162050" y="51858"/>
                </a:cubicBezTo>
                <a:cubicBezTo>
                  <a:pt x="1121304" y="36512"/>
                  <a:pt x="1075267" y="25400"/>
                  <a:pt x="1031875" y="16933"/>
                </a:cubicBezTo>
                <a:cubicBezTo>
                  <a:pt x="988483" y="8466"/>
                  <a:pt x="946679" y="2116"/>
                  <a:pt x="901700" y="1058"/>
                </a:cubicBezTo>
                <a:cubicBezTo>
                  <a:pt x="856721" y="0"/>
                  <a:pt x="807508" y="4233"/>
                  <a:pt x="762000" y="10583"/>
                </a:cubicBezTo>
                <a:cubicBezTo>
                  <a:pt x="716492" y="16933"/>
                  <a:pt x="673100" y="25929"/>
                  <a:pt x="628650" y="39158"/>
                </a:cubicBezTo>
                <a:cubicBezTo>
                  <a:pt x="584200" y="52387"/>
                  <a:pt x="539221" y="69850"/>
                  <a:pt x="495300" y="89958"/>
                </a:cubicBezTo>
                <a:cubicBezTo>
                  <a:pt x="451379" y="110066"/>
                  <a:pt x="405871" y="133350"/>
                  <a:pt x="365125" y="159808"/>
                </a:cubicBezTo>
                <a:cubicBezTo>
                  <a:pt x="324379" y="186266"/>
                  <a:pt x="287337" y="216429"/>
                  <a:pt x="250825" y="248708"/>
                </a:cubicBezTo>
                <a:cubicBezTo>
                  <a:pt x="214313" y="280987"/>
                  <a:pt x="178329" y="315912"/>
                  <a:pt x="146050" y="353483"/>
                </a:cubicBezTo>
                <a:cubicBezTo>
                  <a:pt x="113771" y="391054"/>
                  <a:pt x="81492" y="436562"/>
                  <a:pt x="57150" y="474133"/>
                </a:cubicBezTo>
                <a:cubicBezTo>
                  <a:pt x="32808" y="511704"/>
                  <a:pt x="16404" y="545306"/>
                  <a:pt x="0" y="578908"/>
                </a:cubicBezTo>
              </a:path>
            </a:pathLst>
          </a:custGeom>
          <a:ln w="31750" cap="flat" cmpd="sng" algn="ctr">
            <a:solidFill>
              <a:srgbClr val="00009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1075" y="1817688"/>
            <a:ext cx="3746500" cy="376396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2598738" y="3922713"/>
            <a:ext cx="96837" cy="100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2622550" y="4679950"/>
            <a:ext cx="88900" cy="88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568575" y="2520950"/>
            <a:ext cx="133350" cy="1673225"/>
          </a:xfrm>
          <a:custGeom>
            <a:avLst/>
            <a:gdLst>
              <a:gd name="connsiteX0" fmla="*/ 0 w 133350"/>
              <a:gd name="connsiteY0" fmla="*/ 1673225 h 1673225"/>
              <a:gd name="connsiteX1" fmla="*/ 3175 w 133350"/>
              <a:gd name="connsiteY1" fmla="*/ 1527175 h 1673225"/>
              <a:gd name="connsiteX2" fmla="*/ 6350 w 133350"/>
              <a:gd name="connsiteY2" fmla="*/ 1381125 h 1673225"/>
              <a:gd name="connsiteX3" fmla="*/ 12700 w 133350"/>
              <a:gd name="connsiteY3" fmla="*/ 1235075 h 1673225"/>
              <a:gd name="connsiteX4" fmla="*/ 19050 w 133350"/>
              <a:gd name="connsiteY4" fmla="*/ 1085850 h 1673225"/>
              <a:gd name="connsiteX5" fmla="*/ 28575 w 133350"/>
              <a:gd name="connsiteY5" fmla="*/ 942975 h 1673225"/>
              <a:gd name="connsiteX6" fmla="*/ 41275 w 133350"/>
              <a:gd name="connsiteY6" fmla="*/ 793750 h 1673225"/>
              <a:gd name="connsiteX7" fmla="*/ 53975 w 133350"/>
              <a:gd name="connsiteY7" fmla="*/ 654050 h 1673225"/>
              <a:gd name="connsiteX8" fmla="*/ 66675 w 133350"/>
              <a:gd name="connsiteY8" fmla="*/ 511175 h 1673225"/>
              <a:gd name="connsiteX9" fmla="*/ 82550 w 133350"/>
              <a:gd name="connsiteY9" fmla="*/ 377825 h 1673225"/>
              <a:gd name="connsiteX10" fmla="*/ 98425 w 133350"/>
              <a:gd name="connsiteY10" fmla="*/ 244475 h 1673225"/>
              <a:gd name="connsiteX11" fmla="*/ 114300 w 133350"/>
              <a:gd name="connsiteY11" fmla="*/ 120650 h 1673225"/>
              <a:gd name="connsiteX12" fmla="*/ 133350 w 133350"/>
              <a:gd name="connsiteY12" fmla="*/ 0 h 1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50" h="1673225">
                <a:moveTo>
                  <a:pt x="0" y="1673225"/>
                </a:moveTo>
                <a:cubicBezTo>
                  <a:pt x="1058" y="1624541"/>
                  <a:pt x="2117" y="1575858"/>
                  <a:pt x="3175" y="1527175"/>
                </a:cubicBezTo>
                <a:cubicBezTo>
                  <a:pt x="4233" y="1478492"/>
                  <a:pt x="4763" y="1429808"/>
                  <a:pt x="6350" y="1381125"/>
                </a:cubicBezTo>
                <a:cubicBezTo>
                  <a:pt x="7937" y="1332442"/>
                  <a:pt x="10583" y="1284287"/>
                  <a:pt x="12700" y="1235075"/>
                </a:cubicBezTo>
                <a:cubicBezTo>
                  <a:pt x="14817" y="1185863"/>
                  <a:pt x="16404" y="1134533"/>
                  <a:pt x="19050" y="1085850"/>
                </a:cubicBezTo>
                <a:cubicBezTo>
                  <a:pt x="21696" y="1037167"/>
                  <a:pt x="24871" y="991658"/>
                  <a:pt x="28575" y="942975"/>
                </a:cubicBezTo>
                <a:cubicBezTo>
                  <a:pt x="32279" y="894292"/>
                  <a:pt x="37042" y="841904"/>
                  <a:pt x="41275" y="793750"/>
                </a:cubicBezTo>
                <a:cubicBezTo>
                  <a:pt x="45508" y="745596"/>
                  <a:pt x="49742" y="701146"/>
                  <a:pt x="53975" y="654050"/>
                </a:cubicBezTo>
                <a:cubicBezTo>
                  <a:pt x="58208" y="606954"/>
                  <a:pt x="61913" y="557213"/>
                  <a:pt x="66675" y="511175"/>
                </a:cubicBezTo>
                <a:cubicBezTo>
                  <a:pt x="71438" y="465138"/>
                  <a:pt x="82550" y="377825"/>
                  <a:pt x="82550" y="377825"/>
                </a:cubicBezTo>
                <a:cubicBezTo>
                  <a:pt x="87842" y="333375"/>
                  <a:pt x="93133" y="287337"/>
                  <a:pt x="98425" y="244475"/>
                </a:cubicBezTo>
                <a:cubicBezTo>
                  <a:pt x="103717" y="201613"/>
                  <a:pt x="108479" y="161396"/>
                  <a:pt x="114300" y="120650"/>
                </a:cubicBezTo>
                <a:cubicBezTo>
                  <a:pt x="120121" y="79904"/>
                  <a:pt x="129117" y="17462"/>
                  <a:pt x="133350" y="0"/>
                </a:cubicBezTo>
              </a:path>
            </a:pathLst>
          </a:custGeom>
          <a:ln w="3175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05100" y="2054225"/>
            <a:ext cx="98425" cy="466725"/>
          </a:xfrm>
          <a:custGeom>
            <a:avLst/>
            <a:gdLst>
              <a:gd name="connsiteX0" fmla="*/ 0 w 98425"/>
              <a:gd name="connsiteY0" fmla="*/ 466725 h 466725"/>
              <a:gd name="connsiteX1" fmla="*/ 15875 w 98425"/>
              <a:gd name="connsiteY1" fmla="*/ 361950 h 466725"/>
              <a:gd name="connsiteX2" fmla="*/ 34925 w 98425"/>
              <a:gd name="connsiteY2" fmla="*/ 254000 h 466725"/>
              <a:gd name="connsiteX3" fmla="*/ 57150 w 98425"/>
              <a:gd name="connsiteY3" fmla="*/ 158750 h 466725"/>
              <a:gd name="connsiteX4" fmla="*/ 79375 w 98425"/>
              <a:gd name="connsiteY4" fmla="*/ 69850 h 466725"/>
              <a:gd name="connsiteX5" fmla="*/ 98425 w 98425"/>
              <a:gd name="connsiteY5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25" h="466725">
                <a:moveTo>
                  <a:pt x="0" y="466725"/>
                </a:moveTo>
                <a:cubicBezTo>
                  <a:pt x="5027" y="432064"/>
                  <a:pt x="10054" y="397404"/>
                  <a:pt x="15875" y="361950"/>
                </a:cubicBezTo>
                <a:cubicBezTo>
                  <a:pt x="21696" y="326496"/>
                  <a:pt x="28046" y="287867"/>
                  <a:pt x="34925" y="254000"/>
                </a:cubicBezTo>
                <a:cubicBezTo>
                  <a:pt x="41804" y="220133"/>
                  <a:pt x="49742" y="189442"/>
                  <a:pt x="57150" y="158750"/>
                </a:cubicBezTo>
                <a:cubicBezTo>
                  <a:pt x="64558" y="128058"/>
                  <a:pt x="72496" y="96308"/>
                  <a:pt x="79375" y="69850"/>
                </a:cubicBezTo>
                <a:cubicBezTo>
                  <a:pt x="86254" y="43392"/>
                  <a:pt x="92339" y="21696"/>
                  <a:pt x="98425" y="0"/>
                </a:cubicBezTo>
              </a:path>
            </a:pathLst>
          </a:custGeom>
          <a:ln w="31750" cap="flat" cmpd="sng" algn="ctr">
            <a:solidFill>
              <a:srgbClr val="FF66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368425" y="3060700"/>
            <a:ext cx="6350" cy="457200"/>
          </a:xfrm>
          <a:custGeom>
            <a:avLst/>
            <a:gdLst>
              <a:gd name="connsiteX0" fmla="*/ 0 w 6350"/>
              <a:gd name="connsiteY0" fmla="*/ 0 h 457200"/>
              <a:gd name="connsiteX1" fmla="*/ 6350 w 6350"/>
              <a:gd name="connsiteY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457200">
                <a:moveTo>
                  <a:pt x="0" y="0"/>
                </a:moveTo>
                <a:cubicBezTo>
                  <a:pt x="2117" y="152400"/>
                  <a:pt x="4233" y="304800"/>
                  <a:pt x="6350" y="457200"/>
                </a:cubicBezTo>
              </a:path>
            </a:pathLst>
          </a:custGeom>
          <a:ln>
            <a:solidFill>
              <a:srgbClr val="FF33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149725" y="4019550"/>
            <a:ext cx="330200" cy="139700"/>
          </a:xfrm>
          <a:custGeom>
            <a:avLst/>
            <a:gdLst>
              <a:gd name="connsiteX0" fmla="*/ 0 w 330200"/>
              <a:gd name="connsiteY0" fmla="*/ 139700 h 139700"/>
              <a:gd name="connsiteX1" fmla="*/ 330200 w 330200"/>
              <a:gd name="connsiteY1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39700">
                <a:moveTo>
                  <a:pt x="0" y="139700"/>
                </a:moveTo>
                <a:lnTo>
                  <a:pt x="330200" y="0"/>
                </a:lnTo>
              </a:path>
            </a:pathLst>
          </a:custGeom>
          <a:ln>
            <a:solidFill>
              <a:srgbClr val="FF3300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52738" y="1892300"/>
            <a:ext cx="112712" cy="603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2789238" y="1881188"/>
            <a:ext cx="109537" cy="74612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974725" y="3060700"/>
            <a:ext cx="3740150" cy="12827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1114425" y="2197100"/>
            <a:ext cx="1035050" cy="895350"/>
          </a:xfrm>
          <a:custGeom>
            <a:avLst/>
            <a:gdLst>
              <a:gd name="connsiteX0" fmla="*/ 1035050 w 1035050"/>
              <a:gd name="connsiteY0" fmla="*/ 895350 h 895350"/>
              <a:gd name="connsiteX1" fmla="*/ 0 w 1035050"/>
              <a:gd name="connsiteY1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5050" h="895350">
                <a:moveTo>
                  <a:pt x="1035050" y="895350"/>
                </a:moveTo>
                <a:lnTo>
                  <a:pt x="0" y="0"/>
                </a:ln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33775" y="4292600"/>
            <a:ext cx="1022350" cy="889000"/>
          </a:xfrm>
          <a:custGeom>
            <a:avLst/>
            <a:gdLst>
              <a:gd name="connsiteX0" fmla="*/ 0 w 1022350"/>
              <a:gd name="connsiteY0" fmla="*/ 0 h 889000"/>
              <a:gd name="connsiteX1" fmla="*/ 1022350 w 1022350"/>
              <a:gd name="connsiteY1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2350" h="889000">
                <a:moveTo>
                  <a:pt x="0" y="0"/>
                </a:moveTo>
                <a:lnTo>
                  <a:pt x="1022350" y="889000"/>
                </a:ln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36575" y="3568700"/>
            <a:ext cx="431800" cy="19050"/>
          </a:xfrm>
          <a:custGeom>
            <a:avLst/>
            <a:gdLst>
              <a:gd name="connsiteX0" fmla="*/ 0 w 431800"/>
              <a:gd name="connsiteY0" fmla="*/ 0 h 19050"/>
              <a:gd name="connsiteX1" fmla="*/ 431800 w 43180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800" h="19050">
                <a:moveTo>
                  <a:pt x="0" y="0"/>
                </a:moveTo>
                <a:lnTo>
                  <a:pt x="431800" y="19050"/>
                </a:lnTo>
              </a:path>
            </a:pathLst>
          </a:cu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27575" y="3784600"/>
            <a:ext cx="736600" cy="44450"/>
          </a:xfrm>
          <a:custGeom>
            <a:avLst/>
            <a:gdLst>
              <a:gd name="connsiteX0" fmla="*/ 0 w 736600"/>
              <a:gd name="connsiteY0" fmla="*/ 0 h 44450"/>
              <a:gd name="connsiteX1" fmla="*/ 736600 w 73660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6600" h="44450">
                <a:moveTo>
                  <a:pt x="0" y="0"/>
                </a:moveTo>
                <a:lnTo>
                  <a:pt x="736600" y="44450"/>
                </a:lnTo>
              </a:path>
            </a:pathLst>
          </a:cu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38175" y="3092450"/>
            <a:ext cx="4432300" cy="1200150"/>
          </a:xfrm>
          <a:custGeom>
            <a:avLst/>
            <a:gdLst>
              <a:gd name="connsiteX0" fmla="*/ 0 w 4432300"/>
              <a:gd name="connsiteY0" fmla="*/ 0 h 1200150"/>
              <a:gd name="connsiteX1" fmla="*/ 4432300 w 4432300"/>
              <a:gd name="connsiteY1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32300" h="1200150">
                <a:moveTo>
                  <a:pt x="0" y="0"/>
                </a:moveTo>
                <a:lnTo>
                  <a:pt x="4432300" y="120015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82675" y="2927350"/>
            <a:ext cx="3543300" cy="1517650"/>
          </a:xfrm>
          <a:custGeom>
            <a:avLst/>
            <a:gdLst>
              <a:gd name="connsiteX0" fmla="*/ 0 w 3543300"/>
              <a:gd name="connsiteY0" fmla="*/ 1517650 h 1517650"/>
              <a:gd name="connsiteX1" fmla="*/ 3543300 w 3543300"/>
              <a:gd name="connsiteY1" fmla="*/ 0 h 1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3300" h="1517650">
                <a:moveTo>
                  <a:pt x="0" y="1517650"/>
                </a:moveTo>
                <a:lnTo>
                  <a:pt x="354330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6325" y="2324100"/>
            <a:ext cx="2603500" cy="259080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 rot="11460000">
            <a:off x="6124575" y="2355850"/>
            <a:ext cx="2654300" cy="2565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19800" y="5092700"/>
            <a:ext cx="2901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ellipticity at 3 frequencies</a:t>
            </a:r>
          </a:p>
        </p:txBody>
      </p:sp>
      <p:sp>
        <p:nvSpPr>
          <p:cNvPr id="10" name="Oval 9"/>
          <p:cNvSpPr/>
          <p:nvPr/>
        </p:nvSpPr>
        <p:spPr>
          <a:xfrm>
            <a:off x="2520950" y="4283075"/>
            <a:ext cx="95250" cy="952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DSB</a:t>
            </a:r>
            <a:r>
              <a:rPr lang="en-US" sz="4000" dirty="0" smtClean="0"/>
              <a:t> receiver temperatures</a:t>
            </a:r>
            <a:endParaRPr lang="en-US" sz="4000" dirty="0"/>
          </a:p>
        </p:txBody>
      </p:sp>
      <p:pic>
        <p:nvPicPr>
          <p:cNvPr id="3" name="Picture 2" descr="compareDevice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0041"/>
              <a:stretch>
                <a:fillRect/>
              </a:stretch>
            </p:blipFill>
          </mc:Choice>
          <mc:Fallback>
            <p:blipFill>
              <a:blip r:embed="rId3"/>
              <a:srcRect l="10041"/>
              <a:stretch>
                <a:fillRect/>
              </a:stretch>
            </p:blipFill>
          </mc:Fallback>
        </mc:AlternateContent>
        <p:spPr>
          <a:xfrm rot="5400000">
            <a:off x="1652155" y="-128154"/>
            <a:ext cx="6144492" cy="88392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OMT</a:t>
            </a:r>
            <a:r>
              <a:rPr lang="en-US" sz="4000" dirty="0" smtClean="0"/>
              <a:t> resonances</a:t>
            </a:r>
            <a:endParaRPr lang="en-US" sz="4000" dirty="0"/>
          </a:p>
        </p:txBody>
      </p:sp>
      <p:pic>
        <p:nvPicPr>
          <p:cNvPr id="3" name="Picture 2" descr="OMTcompare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2077211" y="-208789"/>
            <a:ext cx="5852107" cy="82814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6" descr="Snapshot 2008-03-23 11-27-07.tif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17725" y="1212850"/>
            <a:ext cx="5267325" cy="4945063"/>
          </a:xfrm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turnstile junction </a:t>
            </a:r>
            <a:r>
              <a:rPr lang="en-US" sz="4000" dirty="0" err="1" smtClean="0"/>
              <a:t>OMT</a:t>
            </a:r>
            <a:endParaRPr lang="en-US" sz="4000" dirty="0" smtClean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028700" y="619125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Navarrini &amp; Plambeck 2006, IEEE-MTT, 54, 272-277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95700" y="4686300"/>
            <a:ext cx="292100" cy="152400"/>
          </a:xfrm>
          <a:custGeom>
            <a:avLst/>
            <a:gdLst>
              <a:gd name="connsiteX0" fmla="*/ 0 w 292100"/>
              <a:gd name="connsiteY0" fmla="*/ 152400 h 152400"/>
              <a:gd name="connsiteX1" fmla="*/ 292100 w 292100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52400">
                <a:moveTo>
                  <a:pt x="0" y="152400"/>
                </a:moveTo>
                <a:lnTo>
                  <a:pt x="292100" y="0"/>
                </a:lnTo>
              </a:path>
            </a:pathLst>
          </a:custGeom>
          <a:ln>
            <a:solidFill>
              <a:srgbClr val="FFFF00">
                <a:alpha val="0"/>
              </a:srgbClr>
            </a:solidFill>
            <a:head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02150" y="3009900"/>
            <a:ext cx="12700" cy="342900"/>
          </a:xfrm>
          <a:custGeom>
            <a:avLst/>
            <a:gdLst>
              <a:gd name="connsiteX0" fmla="*/ 12700 w 12700"/>
              <a:gd name="connsiteY0" fmla="*/ 342900 h 342900"/>
              <a:gd name="connsiteX1" fmla="*/ 0 w 12700"/>
              <a:gd name="connsiteY1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342900">
                <a:moveTo>
                  <a:pt x="12700" y="342900"/>
                </a:moveTo>
                <a:lnTo>
                  <a:pt x="0" y="0"/>
                </a:lnTo>
              </a:path>
            </a:pathLst>
          </a:custGeom>
          <a:ln>
            <a:solidFill>
              <a:srgbClr val="FFFF00">
                <a:alpha val="0"/>
              </a:srgb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356100" y="2216150"/>
            <a:ext cx="6350" cy="361950"/>
          </a:xfrm>
          <a:custGeom>
            <a:avLst/>
            <a:gdLst>
              <a:gd name="connsiteX0" fmla="*/ 6350 w 6350"/>
              <a:gd name="connsiteY0" fmla="*/ 361950 h 361950"/>
              <a:gd name="connsiteX1" fmla="*/ 0 w 6350"/>
              <a:gd name="connsiteY1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61950">
                <a:moveTo>
                  <a:pt x="6350" y="361950"/>
                </a:moveTo>
                <a:lnTo>
                  <a:pt x="0" y="0"/>
                </a:lnTo>
              </a:path>
            </a:pathLst>
          </a:custGeom>
          <a:ln>
            <a:solidFill>
              <a:schemeClr val="bg1">
                <a:alpha val="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46450" y="3390900"/>
            <a:ext cx="3175" cy="355600"/>
          </a:xfrm>
          <a:custGeom>
            <a:avLst/>
            <a:gdLst>
              <a:gd name="connsiteX0" fmla="*/ 3175 w 3175"/>
              <a:gd name="connsiteY0" fmla="*/ 355600 h 355600"/>
              <a:gd name="connsiteX1" fmla="*/ 0 w 3175"/>
              <a:gd name="connsiteY1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355600">
                <a:moveTo>
                  <a:pt x="3175" y="355600"/>
                </a:moveTo>
                <a:cubicBezTo>
                  <a:pt x="2117" y="237067"/>
                  <a:pt x="1058" y="118533"/>
                  <a:pt x="0" y="0"/>
                </a:cubicBezTo>
              </a:path>
            </a:pathLst>
          </a:custGeom>
          <a:ln>
            <a:solidFill>
              <a:srgbClr val="FFFF00">
                <a:alpha val="0"/>
              </a:srgbClr>
            </a:solidFill>
            <a:head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937125" y="1984375"/>
            <a:ext cx="0" cy="317500"/>
          </a:xfrm>
          <a:custGeom>
            <a:avLst/>
            <a:gdLst>
              <a:gd name="connsiteX0" fmla="*/ 0 w 0"/>
              <a:gd name="connsiteY0" fmla="*/ 0 h 317500"/>
              <a:gd name="connsiteX1" fmla="*/ 0 w 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>
            <a:solidFill>
              <a:srgbClr val="000090">
                <a:alpha val="0"/>
              </a:srgb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419600" y="1606550"/>
            <a:ext cx="279400" cy="114300"/>
          </a:xfrm>
          <a:custGeom>
            <a:avLst/>
            <a:gdLst>
              <a:gd name="connsiteX0" fmla="*/ 231775 w 231775"/>
              <a:gd name="connsiteY0" fmla="*/ 0 h 92075"/>
              <a:gd name="connsiteX1" fmla="*/ 0 w 231775"/>
              <a:gd name="connsiteY1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92075">
                <a:moveTo>
                  <a:pt x="231775" y="0"/>
                </a:moveTo>
                <a:lnTo>
                  <a:pt x="0" y="92075"/>
                </a:lnTo>
              </a:path>
            </a:pathLst>
          </a:custGeom>
          <a:ln>
            <a:solidFill>
              <a:srgbClr val="FFFF00">
                <a:alpha val="0"/>
              </a:srgb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81250" y="5838825"/>
            <a:ext cx="6350" cy="209550"/>
          </a:xfrm>
          <a:custGeom>
            <a:avLst/>
            <a:gdLst>
              <a:gd name="connsiteX0" fmla="*/ 6350 w 6350"/>
              <a:gd name="connsiteY0" fmla="*/ 209550 h 209550"/>
              <a:gd name="connsiteX1" fmla="*/ 0 w 6350"/>
              <a:gd name="connsiteY1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09550">
                <a:moveTo>
                  <a:pt x="6350" y="209550"/>
                </a:moveTo>
                <a:lnTo>
                  <a:pt x="0" y="0"/>
                </a:lnTo>
              </a:path>
            </a:pathLst>
          </a:custGeom>
          <a:ln>
            <a:solidFill>
              <a:srgbClr val="FFFF00">
                <a:alpha val="0"/>
              </a:srgb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waveguide circular polarizer</a:t>
            </a:r>
            <a:endParaRPr lang="en-US" sz="4000" dirty="0"/>
          </a:p>
        </p:txBody>
      </p:sp>
      <p:pic>
        <p:nvPicPr>
          <p:cNvPr id="3" name="Picture 2" descr="carma_memo5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3836" t="11111" r="40566" b="66667"/>
              <a:stretch>
                <a:fillRect/>
              </a:stretch>
            </p:blipFill>
          </mc:Choice>
          <mc:Fallback>
            <p:blipFill>
              <a:blip r:embed="rId3"/>
              <a:srcRect l="13836" t="11111" r="40566" b="66667"/>
              <a:stretch>
                <a:fillRect/>
              </a:stretch>
            </p:blipFill>
          </mc:Fallback>
        </mc:AlternateContent>
        <p:spPr>
          <a:xfrm>
            <a:off x="1062990" y="1143000"/>
            <a:ext cx="762381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2700" y="299165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λ/2 retarder</a:t>
            </a:r>
          </a:p>
          <a:p>
            <a:r>
              <a:rPr lang="en-US" sz="2800" dirty="0" smtClean="0"/>
              <a:t> at 15°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2004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λ/4 retarder</a:t>
            </a:r>
          </a:p>
          <a:p>
            <a:r>
              <a:rPr lang="en-US" sz="2800" dirty="0" smtClean="0"/>
              <a:t> at 74.5°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X</a:t>
            </a:r>
            <a:r>
              <a:rPr lang="en-US" sz="4000" dirty="0" smtClean="0"/>
              <a:t>, </a:t>
            </a:r>
            <a:r>
              <a:rPr lang="en-US" sz="4000" dirty="0" err="1" smtClean="0"/>
              <a:t>Y</a:t>
            </a:r>
            <a:r>
              <a:rPr lang="en-US" sz="4000" dirty="0" smtClean="0"/>
              <a:t>  converted to </a:t>
            </a:r>
            <a:r>
              <a:rPr lang="en-US" sz="4000" dirty="0" err="1" smtClean="0"/>
              <a:t>R</a:t>
            </a:r>
            <a:r>
              <a:rPr lang="en-US" sz="4000" dirty="0" smtClean="0"/>
              <a:t> ,</a:t>
            </a:r>
            <a:r>
              <a:rPr lang="en-US" sz="4000" dirty="0" err="1" smtClean="0"/>
              <a:t>L</a:t>
            </a:r>
            <a:endParaRPr lang="en-US" sz="4000" dirty="0"/>
          </a:p>
        </p:txBody>
      </p:sp>
      <p:pic>
        <p:nvPicPr>
          <p:cNvPr id="3" name="Picture 2" descr="carma_memo5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119" t="40000" r="5974" b="38888"/>
              <a:stretch>
                <a:fillRect/>
              </a:stretch>
            </p:blipFill>
          </mc:Choice>
          <mc:Fallback>
            <p:blipFill>
              <a:blip r:embed="rId3"/>
              <a:srcRect l="9119" t="40000" r="5974" b="38888"/>
              <a:stretch>
                <a:fillRect/>
              </a:stretch>
            </p:blipFill>
          </mc:Fallback>
        </mc:AlternateContent>
        <p:spPr>
          <a:xfrm>
            <a:off x="-228600" y="1905000"/>
            <a:ext cx="9906000" cy="348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leakage for 1, 2, 3 section </a:t>
            </a:r>
            <a:r>
              <a:rPr lang="en-US" sz="4000" dirty="0" err="1" smtClean="0"/>
              <a:t>polarizers</a:t>
            </a:r>
            <a:endParaRPr lang="en-US" sz="4000" dirty="0"/>
          </a:p>
        </p:txBody>
      </p:sp>
      <p:pic>
        <p:nvPicPr>
          <p:cNvPr id="3" name="Picture 2" descr="fig8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944684" y="311154"/>
            <a:ext cx="5330834" cy="754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leakages computed with random machining errors (±0.0003’’, ±0.2°)</a:t>
            </a:r>
            <a:endParaRPr lang="en-US" sz="4000" dirty="0"/>
          </a:p>
        </p:txBody>
      </p:sp>
      <p:pic>
        <p:nvPicPr>
          <p:cNvPr id="5" name="Picture 4" descr="fig12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1551" b="62894"/>
              <a:stretch>
                <a:fillRect/>
              </a:stretch>
            </p:blipFill>
          </mc:Choice>
          <mc:Fallback>
            <p:blipFill>
              <a:blip r:embed="rId3"/>
              <a:srcRect t="11551" b="62894"/>
              <a:stretch>
                <a:fillRect/>
              </a:stretch>
            </p:blipFill>
          </mc:Fallback>
        </mc:AlternateContent>
        <p:spPr>
          <a:xfrm>
            <a:off x="-548422" y="2438400"/>
            <a:ext cx="9692422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667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2-sections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667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2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 involvement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568"/>
              </a:spcBef>
            </a:pPr>
            <a:r>
              <a:rPr lang="en-US" b="1" dirty="0" smtClean="0"/>
              <a:t>Dustin Madison  </a:t>
            </a:r>
            <a:r>
              <a:rPr lang="en-US" dirty="0" smtClean="0"/>
              <a:t>(Berkeley undergrad, B.S. Physics 2007, now a grad student at Cornell) – SIS mixer tests and much more</a:t>
            </a:r>
          </a:p>
          <a:p>
            <a:pPr>
              <a:spcBef>
                <a:spcPts val="2568"/>
              </a:spcBef>
            </a:pPr>
            <a:r>
              <a:rPr lang="en-US" b="1" dirty="0" smtClean="0"/>
              <a:t>Chat Hull </a:t>
            </a:r>
            <a:r>
              <a:rPr lang="en-US" dirty="0" smtClean="0"/>
              <a:t>(current Astronomy grad student) – </a:t>
            </a:r>
            <a:r>
              <a:rPr lang="en-US" dirty="0" err="1" smtClean="0"/>
              <a:t>OMT</a:t>
            </a:r>
            <a:r>
              <a:rPr lang="en-US" dirty="0" smtClean="0"/>
              <a:t> tests; commissioning, dust polarization in star formation regions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65200" y="1812925"/>
            <a:ext cx="3670300" cy="3619500"/>
          </a:xfrm>
          <a:prstGeom prst="ellipse">
            <a:avLst/>
          </a:prstGeom>
          <a:solidFill>
            <a:srgbClr val="008000">
              <a:alpha val="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19400" y="1354138"/>
            <a:ext cx="0" cy="4352925"/>
          </a:xfrm>
          <a:custGeom>
            <a:avLst/>
            <a:gdLst>
              <a:gd name="connsiteX0" fmla="*/ 0 w 0"/>
              <a:gd name="connsiteY0" fmla="*/ 4351866 h 4351866"/>
              <a:gd name="connsiteX1" fmla="*/ 0 w 0"/>
              <a:gd name="connsiteY1" fmla="*/ 0 h 435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51866">
                <a:moveTo>
                  <a:pt x="0" y="4351866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single quarter wave plate retarder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590800" y="47244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Poincaré sphere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715000" y="5029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ellipticity at 3 frequencies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2362200" y="61722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(adapted from John Kovac PhD thesis)</a:t>
            </a:r>
          </a:p>
        </p:txBody>
      </p:sp>
      <p:sp>
        <p:nvSpPr>
          <p:cNvPr id="8" name="Oval 7"/>
          <p:cNvSpPr/>
          <p:nvPr/>
        </p:nvSpPr>
        <p:spPr>
          <a:xfrm>
            <a:off x="971550" y="3003550"/>
            <a:ext cx="3663950" cy="1244600"/>
          </a:xfrm>
          <a:prstGeom prst="ellipse">
            <a:avLst/>
          </a:prstGeom>
          <a:solidFill>
            <a:srgbClr val="000000">
              <a:alpha val="0"/>
            </a:srgbClr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/>
          <p:cNvCxnSpPr/>
          <p:nvPr/>
        </p:nvCxnSpPr>
        <p:spPr>
          <a:xfrm>
            <a:off x="660400" y="3048000"/>
            <a:ext cx="4286250" cy="11684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76400" y="3143250"/>
            <a:ext cx="2273300" cy="9779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177925" y="3221038"/>
            <a:ext cx="347663" cy="1587"/>
          </a:xfrm>
          <a:prstGeom prst="line">
            <a:avLst/>
          </a:prstGeom>
          <a:ln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01975" y="2016125"/>
            <a:ext cx="104775" cy="104775"/>
          </a:xfrm>
          <a:prstGeom prst="ellipse">
            <a:avLst/>
          </a:prstGeom>
          <a:solidFill>
            <a:srgbClr val="FF0000">
              <a:alpha val="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439988" y="1855788"/>
            <a:ext cx="144462" cy="873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 flipH="1">
            <a:off x="2735263" y="1870075"/>
            <a:ext cx="166687" cy="104775"/>
          </a:xfrm>
          <a:prstGeom prst="ellipse">
            <a:avLst/>
          </a:prstGeom>
          <a:solidFill>
            <a:srgbClr val="00800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3987800" y="2667000"/>
            <a:ext cx="1074738" cy="474663"/>
          </a:xfrm>
          <a:custGeom>
            <a:avLst/>
            <a:gdLst>
              <a:gd name="connsiteX0" fmla="*/ 0 w 1075267"/>
              <a:gd name="connsiteY0" fmla="*/ 474133 h 474133"/>
              <a:gd name="connsiteX1" fmla="*/ 1075267 w 1075267"/>
              <a:gd name="connsiteY1" fmla="*/ 0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267" h="474133">
                <a:moveTo>
                  <a:pt x="0" y="474133"/>
                </a:moveTo>
                <a:lnTo>
                  <a:pt x="1075267" y="0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09600" y="4132263"/>
            <a:ext cx="1058863" cy="447675"/>
          </a:xfrm>
          <a:custGeom>
            <a:avLst/>
            <a:gdLst>
              <a:gd name="connsiteX0" fmla="*/ 0 w 1058333"/>
              <a:gd name="connsiteY0" fmla="*/ 465667 h 465667"/>
              <a:gd name="connsiteX1" fmla="*/ 1058333 w 1058333"/>
              <a:gd name="connsiteY1" fmla="*/ 0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333" h="465667">
                <a:moveTo>
                  <a:pt x="0" y="465667"/>
                </a:moveTo>
                <a:lnTo>
                  <a:pt x="1058333" y="0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81738" y="2286000"/>
            <a:ext cx="2006600" cy="2590800"/>
          </a:xfrm>
          <a:prstGeom prst="ellipse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27750" y="2425700"/>
            <a:ext cx="2324100" cy="2311400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000750" y="2578100"/>
            <a:ext cx="2571750" cy="20002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3041650" y="2006600"/>
            <a:ext cx="1397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4064000" y="3962400"/>
            <a:ext cx="342900" cy="133350"/>
          </a:xfrm>
          <a:custGeom>
            <a:avLst/>
            <a:gdLst>
              <a:gd name="connsiteX0" fmla="*/ 0 w 342900"/>
              <a:gd name="connsiteY0" fmla="*/ 133350 h 133350"/>
              <a:gd name="connsiteX1" fmla="*/ 342900 w 342900"/>
              <a:gd name="connsiteY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133350">
                <a:moveTo>
                  <a:pt x="0" y="133350"/>
                </a:moveTo>
                <a:lnTo>
                  <a:pt x="342900" y="0"/>
                </a:lnTo>
              </a:path>
            </a:pathLst>
          </a:custGeom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263900" y="2117725"/>
            <a:ext cx="990600" cy="1752600"/>
          </a:xfrm>
          <a:custGeom>
            <a:avLst/>
            <a:gdLst>
              <a:gd name="connsiteX0" fmla="*/ 989853 w 989853"/>
              <a:gd name="connsiteY0" fmla="*/ 1751853 h 1751853"/>
              <a:gd name="connsiteX1" fmla="*/ 971177 w 989853"/>
              <a:gd name="connsiteY1" fmla="*/ 1617382 h 1751853"/>
              <a:gd name="connsiteX2" fmla="*/ 948765 w 989853"/>
              <a:gd name="connsiteY2" fmla="*/ 1475441 h 1751853"/>
              <a:gd name="connsiteX3" fmla="*/ 918882 w 989853"/>
              <a:gd name="connsiteY3" fmla="*/ 1337235 h 1751853"/>
              <a:gd name="connsiteX4" fmla="*/ 877794 w 989853"/>
              <a:gd name="connsiteY4" fmla="*/ 1202764 h 1751853"/>
              <a:gd name="connsiteX5" fmla="*/ 832971 w 989853"/>
              <a:gd name="connsiteY5" fmla="*/ 1068294 h 1751853"/>
              <a:gd name="connsiteX6" fmla="*/ 780677 w 989853"/>
              <a:gd name="connsiteY6" fmla="*/ 941294 h 1751853"/>
              <a:gd name="connsiteX7" fmla="*/ 717177 w 989853"/>
              <a:gd name="connsiteY7" fmla="*/ 810559 h 1751853"/>
              <a:gd name="connsiteX8" fmla="*/ 646206 w 989853"/>
              <a:gd name="connsiteY8" fmla="*/ 687294 h 1751853"/>
              <a:gd name="connsiteX9" fmla="*/ 567765 w 989853"/>
              <a:gd name="connsiteY9" fmla="*/ 567764 h 1751853"/>
              <a:gd name="connsiteX10" fmla="*/ 485588 w 989853"/>
              <a:gd name="connsiteY10" fmla="*/ 455706 h 1751853"/>
              <a:gd name="connsiteX11" fmla="*/ 399677 w 989853"/>
              <a:gd name="connsiteY11" fmla="*/ 351117 h 1751853"/>
              <a:gd name="connsiteX12" fmla="*/ 306294 w 989853"/>
              <a:gd name="connsiteY12" fmla="*/ 250264 h 1751853"/>
              <a:gd name="connsiteX13" fmla="*/ 205441 w 989853"/>
              <a:gd name="connsiteY13" fmla="*/ 156882 h 1751853"/>
              <a:gd name="connsiteX14" fmla="*/ 104588 w 989853"/>
              <a:gd name="connsiteY14" fmla="*/ 74706 h 1751853"/>
              <a:gd name="connsiteX15" fmla="*/ 0 w 989853"/>
              <a:gd name="connsiteY15" fmla="*/ 0 h 175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9853" h="1751853">
                <a:moveTo>
                  <a:pt x="989853" y="1751853"/>
                </a:moveTo>
                <a:cubicBezTo>
                  <a:pt x="983939" y="1707652"/>
                  <a:pt x="978025" y="1663451"/>
                  <a:pt x="971177" y="1617382"/>
                </a:cubicBezTo>
                <a:cubicBezTo>
                  <a:pt x="964329" y="1571313"/>
                  <a:pt x="957481" y="1522132"/>
                  <a:pt x="948765" y="1475441"/>
                </a:cubicBezTo>
                <a:cubicBezTo>
                  <a:pt x="940049" y="1428750"/>
                  <a:pt x="930710" y="1382681"/>
                  <a:pt x="918882" y="1337235"/>
                </a:cubicBezTo>
                <a:cubicBezTo>
                  <a:pt x="907054" y="1291789"/>
                  <a:pt x="892113" y="1247588"/>
                  <a:pt x="877794" y="1202764"/>
                </a:cubicBezTo>
                <a:cubicBezTo>
                  <a:pt x="863476" y="1157941"/>
                  <a:pt x="849157" y="1111872"/>
                  <a:pt x="832971" y="1068294"/>
                </a:cubicBezTo>
                <a:cubicBezTo>
                  <a:pt x="816785" y="1024716"/>
                  <a:pt x="799976" y="984250"/>
                  <a:pt x="780677" y="941294"/>
                </a:cubicBezTo>
                <a:cubicBezTo>
                  <a:pt x="761378" y="898338"/>
                  <a:pt x="739589" y="852892"/>
                  <a:pt x="717177" y="810559"/>
                </a:cubicBezTo>
                <a:cubicBezTo>
                  <a:pt x="694765" y="768226"/>
                  <a:pt x="671108" y="727760"/>
                  <a:pt x="646206" y="687294"/>
                </a:cubicBezTo>
                <a:cubicBezTo>
                  <a:pt x="621304" y="646828"/>
                  <a:pt x="594535" y="606362"/>
                  <a:pt x="567765" y="567764"/>
                </a:cubicBezTo>
                <a:cubicBezTo>
                  <a:pt x="540995" y="529166"/>
                  <a:pt x="513603" y="491814"/>
                  <a:pt x="485588" y="455706"/>
                </a:cubicBezTo>
                <a:cubicBezTo>
                  <a:pt x="457573" y="419598"/>
                  <a:pt x="429559" y="385357"/>
                  <a:pt x="399677" y="351117"/>
                </a:cubicBezTo>
                <a:cubicBezTo>
                  <a:pt x="369795" y="316877"/>
                  <a:pt x="338667" y="282636"/>
                  <a:pt x="306294" y="250264"/>
                </a:cubicBezTo>
                <a:cubicBezTo>
                  <a:pt x="273921" y="217892"/>
                  <a:pt x="239059" y="186142"/>
                  <a:pt x="205441" y="156882"/>
                </a:cubicBezTo>
                <a:cubicBezTo>
                  <a:pt x="171823" y="127622"/>
                  <a:pt x="138828" y="100853"/>
                  <a:pt x="104588" y="74706"/>
                </a:cubicBezTo>
                <a:cubicBezTo>
                  <a:pt x="70348" y="48559"/>
                  <a:pt x="35174" y="24279"/>
                  <a:pt x="0" y="0"/>
                </a:cubicBezTo>
              </a:path>
            </a:pathLst>
          </a:custGeom>
          <a:ln w="31750" cap="flat" cmpd="sng" algn="ctr">
            <a:solidFill>
              <a:srgbClr val="FF6600"/>
            </a:solidFill>
            <a:prstDash val="sysDash"/>
            <a:round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18" grpId="0" animBg="1"/>
      <p:bldP spid="19" grpId="0" animBg="1"/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278</Words>
  <Application>Microsoft Macintosh PowerPoint</Application>
  <PresentationFormat>On-screen Show (4:3)</PresentationFormat>
  <Paragraphs>34</Paragraphs>
  <Slides>12</Slides>
  <Notes>2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1mm dual pol receivers</vt:lpstr>
      <vt:lpstr>turnstile junction OMT</vt:lpstr>
      <vt:lpstr>waveguide circular polarizer</vt:lpstr>
      <vt:lpstr>X, Y  converted to R ,L</vt:lpstr>
      <vt:lpstr>leakage for 1, 2, 3 section polarizers</vt:lpstr>
      <vt:lpstr>leakages computed with random machining errors (±0.0003’’, ±0.2°)</vt:lpstr>
      <vt:lpstr>Slide 7</vt:lpstr>
      <vt:lpstr>student involvement</vt:lpstr>
      <vt:lpstr>single quarter wave plate retarder</vt:lpstr>
      <vt:lpstr>half wave + quarter wave retarder broadens bandwidth</vt:lpstr>
      <vt:lpstr>DSB receiver temperatures</vt:lpstr>
      <vt:lpstr>OMT resonances</vt:lpstr>
    </vt:vector>
  </TitlesOfParts>
  <Company>University of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Plambeck</dc:creator>
  <cp:lastModifiedBy>Richard Plambeck</cp:lastModifiedBy>
  <cp:revision>14</cp:revision>
  <dcterms:created xsi:type="dcterms:W3CDTF">2010-07-06T20:03:23Z</dcterms:created>
  <dcterms:modified xsi:type="dcterms:W3CDTF">2010-07-06T22:27:35Z</dcterms:modified>
</cp:coreProperties>
</file>