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88" r:id="rId4"/>
    <p:sldId id="289" r:id="rId5"/>
    <p:sldId id="270" r:id="rId6"/>
    <p:sldId id="290" r:id="rId7"/>
    <p:sldId id="271" r:id="rId8"/>
    <p:sldId id="282" r:id="rId9"/>
    <p:sldId id="274" r:id="rId10"/>
    <p:sldId id="266" r:id="rId11"/>
    <p:sldId id="272" r:id="rId12"/>
    <p:sldId id="293" r:id="rId13"/>
    <p:sldId id="295" r:id="rId14"/>
    <p:sldId id="297" r:id="rId15"/>
    <p:sldId id="279" r:id="rId16"/>
    <p:sldId id="303" r:id="rId17"/>
    <p:sldId id="298" r:id="rId18"/>
    <p:sldId id="299" r:id="rId19"/>
    <p:sldId id="300" r:id="rId20"/>
    <p:sldId id="301" r:id="rId21"/>
    <p:sldId id="302" r:id="rId22"/>
    <p:sldId id="286" r:id="rId23"/>
    <p:sldId id="287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8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handoutMaster" Target="handoutMasters/handoutMaster1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interSettings" Target="printerSettings/printerSettings1.bin"/><Relationship Id="rId26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11" Type="http://schemas.openxmlformats.org/officeDocument/2006/relationships/slide" Target="slides/slide10.xml"/><Relationship Id="rId29" Type="http://schemas.openxmlformats.org/officeDocument/2006/relationships/presProps" Target="pres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36787-2C45-1C42-9534-63A6BDD22ECA}" type="datetimeFigureOut">
              <a:rPr lang="en-US" smtClean="0"/>
              <a:pPr/>
              <a:t>11/3/10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CFF48-250B-224B-9978-6678CE3791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2ACAE-AAD0-DB4C-B4E7-E4D480B47D36}" type="datetimeFigureOut">
              <a:rPr lang="en-US" smtClean="0"/>
              <a:pPr/>
              <a:t>11/3/10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C2E7D-4421-9A49-8FA7-C8118E49E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FA327-C5DB-5147-8117-A7F576F540CD}" type="slidenum">
              <a:rPr lang="fr-FR"/>
              <a:pPr/>
              <a:t>2</a:t>
            </a:fld>
            <a:endParaRPr lang="fr-FR"/>
          </a:p>
        </p:txBody>
      </p:sp>
      <p:sp>
        <p:nvSpPr>
          <p:cNvPr id="235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5E4105-4A22-9C40-9994-A5E677BB74DB}" type="slidenum">
              <a:rPr lang="fr-FR"/>
              <a:pPr/>
              <a:t>3</a:t>
            </a:fld>
            <a:endParaRPr lang="fr-FR"/>
          </a:p>
        </p:txBody>
      </p:sp>
      <p:sp>
        <p:nvSpPr>
          <p:cNvPr id="2396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27814-4A80-2D46-8831-AFE64951F9E8}" type="slidenum">
              <a:rPr lang="fr-FR"/>
              <a:pPr/>
              <a:t>4</a:t>
            </a:fld>
            <a:endParaRPr lang="fr-FR"/>
          </a:p>
        </p:txBody>
      </p:sp>
      <p:sp>
        <p:nvSpPr>
          <p:cNvPr id="241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4AE59-3814-C644-BFCA-3CF11905C79F}" type="slidenum">
              <a:rPr lang="fr-FR"/>
              <a:pPr/>
              <a:t>6</a:t>
            </a:fld>
            <a:endParaRPr lang="fr-FR"/>
          </a:p>
        </p:txBody>
      </p:sp>
      <p:sp>
        <p:nvSpPr>
          <p:cNvPr id="2498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4AE59-3814-C644-BFCA-3CF11905C79F}" type="slidenum">
              <a:rPr lang="fr-FR"/>
              <a:pPr/>
              <a:t>8</a:t>
            </a:fld>
            <a:endParaRPr lang="fr-FR"/>
          </a:p>
        </p:txBody>
      </p:sp>
      <p:sp>
        <p:nvSpPr>
          <p:cNvPr id="2498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162574-12B0-AD4F-B0AD-EB646D7CEA31}" type="slidenum">
              <a:rPr lang="fr-FR"/>
              <a:pPr/>
              <a:t>10</a:t>
            </a:fld>
            <a:endParaRPr lang="fr-FR"/>
          </a:p>
        </p:txBody>
      </p:sp>
      <p:sp>
        <p:nvSpPr>
          <p:cNvPr id="268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C2E7D-4421-9A49-8FA7-C8118E49E21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C2E7D-4421-9A49-8FA7-C8118E49E21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3C35-C873-8A43-A7B8-49F674FC670C}" type="datetime1">
              <a:rPr lang="en-US" smtClean="0"/>
              <a:pPr/>
              <a:t>11/3/10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CfAO Fall Retreat – Lake Arrowhead – Oct 28-31 2010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6041-25FB-DC42-A589-AF525056D8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590800" y="5991225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6511-29A1-9741-A7C5-EEEF9D1D2CC8}" type="datetime1">
              <a:rPr lang="en-US" smtClean="0"/>
              <a:pPr/>
              <a:t>11/3/10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CfAO Fall Retreat – Lake Arrowhead – Oct 28-31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6041-25FB-DC42-A589-AF525056D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2583-E7F5-F246-81DC-D49BFDC307ED}" type="datetime1">
              <a:rPr lang="en-US" smtClean="0"/>
              <a:pPr/>
              <a:t>11/3/10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CfAO Fall Retreat – Lake Arrowhead – Oct 28-31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6041-25FB-DC42-A589-AF525056D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F0FE-B9B3-6F4E-8F07-6C9493955B7C}" type="datetime1">
              <a:rPr lang="en-US" smtClean="0"/>
              <a:pPr/>
              <a:t>11/3/10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CfAO Fall Retreat – Lake Arrowhead – Oct 28-31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6041-25FB-DC42-A589-AF525056D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95F0-388D-C048-9F51-DB3E60C9457A}" type="datetime1">
              <a:rPr lang="en-US" smtClean="0"/>
              <a:pPr/>
              <a:t>11/3/10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CfAO Fall Retreat – Lake Arrowhead – Oct 28-31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6041-25FB-DC42-A589-AF525056D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CEB9-3E4C-6A4D-A4F7-831C00188D5E}" type="datetime1">
              <a:rPr lang="en-US" smtClean="0"/>
              <a:pPr/>
              <a:t>11/3/10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CfAO Fall Retreat – Lake Arrowhead – Oct 28-31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6041-25FB-DC42-A589-AF525056D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2177-F132-D445-AC6D-2F5F64FECDC5}" type="datetime1">
              <a:rPr lang="en-US" smtClean="0"/>
              <a:pPr/>
              <a:t>11/3/10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CfAO Fall Retreat – Lake Arrowhead – Oct 28-31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6041-25FB-DC42-A589-AF525056D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C28F-5DB5-424B-A5FC-0FEF79AE3B70}" type="datetime1">
              <a:rPr lang="en-US" smtClean="0"/>
              <a:pPr/>
              <a:t>11/3/10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CfAO Fall Retreat – Lake Arrowhead – Oct 28-31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6041-25FB-DC42-A589-AF525056D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11C4-9981-AB4F-9DF8-CCDC389F9235}" type="datetime1">
              <a:rPr lang="en-US" smtClean="0"/>
              <a:pPr/>
              <a:t>11/3/10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CfAO Fall Retreat – Lake Arrowhead – Oct 28-31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6041-25FB-DC42-A589-AF525056D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95E4-88C4-9E4C-8156-C284FA6B704E}" type="datetime1">
              <a:rPr lang="en-US" smtClean="0"/>
              <a:pPr/>
              <a:t>11/3/10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CfAO Fall Retreat – Lake Arrowhead – Oct 28-31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6041-25FB-DC42-A589-AF525056D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C3A7-EAC8-1B4A-BDE6-D1F8DDCF044D}" type="datetime1">
              <a:rPr lang="en-US" smtClean="0"/>
              <a:pPr/>
              <a:t>11/3/10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CfAO Fall Retreat – Lake Arrowhead – Oct 28-31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6041-25FB-DC42-A589-AF525056D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30EA2-9407-8946-AC80-FD8734F8F2D8}" type="datetime1">
              <a:rPr lang="en-US" smtClean="0"/>
              <a:pPr/>
              <a:t>11/3/10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CfAO Fall Retreat – Lake Arrowhead – Oct 28-31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96041-25FB-DC42-A589-AF525056D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image" Target="../media/image20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4" Type="http://schemas.openxmlformats.org/officeDocument/2006/relationships/image" Target="../media/image21.jpeg"/><Relationship Id="rId10" Type="http://schemas.openxmlformats.org/officeDocument/2006/relationships/image" Target="../media/image27.jpeg"/><Relationship Id="rId5" Type="http://schemas.openxmlformats.org/officeDocument/2006/relationships/image" Target="../media/image22.jpeg"/><Relationship Id="rId7" Type="http://schemas.openxmlformats.org/officeDocument/2006/relationships/image" Target="../media/image24.jpeg"/><Relationship Id="rId11" Type="http://schemas.openxmlformats.org/officeDocument/2006/relationships/image" Target="../media/image28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26.jpeg"/><Relationship Id="rId3" Type="http://schemas.openxmlformats.org/officeDocument/2006/relationships/notesSlide" Target="../notesSlides/notesSlide7.xml"/><Relationship Id="rId6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32.png"/><Relationship Id="rId4" Type="http://schemas.openxmlformats.org/officeDocument/2006/relationships/image" Target="../media/image30.png"/><Relationship Id="rId1" Type="http://schemas.openxmlformats.org/officeDocument/2006/relationships/video" Target="file://localhost/Users/gaspardduchene/Desktop/Talks/FIRST/Material/IMG_8460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5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d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jpeg"/><Relationship Id="rId5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Relationship Id="rId3" Type="http://schemas.openxmlformats.org/officeDocument/2006/relationships/image" Target="../media/image42.pd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3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3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8.jpeg"/><Relationship Id="rId1" Type="http://schemas.openxmlformats.org/officeDocument/2006/relationships/video" Target="file://localhost/Users/gaspardduchene/Desktop/Talks/FIRST/Material/morph.gif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video" Target="file://localhost/Users/gaspardduchene/Desktop/Talks/FIRST/Material/morph.gif" TargetMode="Externa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.xml"/><Relationship Id="rId5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39173"/>
            <a:ext cx="9144000" cy="2619136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FIRST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u="sng" dirty="0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ibered </a:t>
            </a:r>
            <a:r>
              <a:rPr lang="en-US" u="sng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mager fo</a:t>
            </a:r>
            <a:r>
              <a:rPr lang="en-US" u="sng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ingle </a:t>
            </a:r>
            <a:r>
              <a:rPr lang="en-US" u="sng" dirty="0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elescope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Lick 3m first light &amp; Perspectives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05" y="4449845"/>
            <a:ext cx="9033746" cy="170591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ja-JP" sz="2400" b="1" i="1" dirty="0" smtClean="0">
                <a:solidFill>
                  <a:schemeClr val="tx1"/>
                </a:solidFill>
                <a:latin typeface="Times" pitchFamily="-111" charset="0"/>
              </a:rPr>
              <a:t>G. </a:t>
            </a:r>
            <a:r>
              <a:rPr lang="en-US" altLang="ja-JP" sz="2400" b="1" i="1" dirty="0" err="1" smtClean="0">
                <a:solidFill>
                  <a:schemeClr val="tx1"/>
                </a:solidFill>
                <a:latin typeface="Times" pitchFamily="-111" charset="0"/>
              </a:rPr>
              <a:t>Duchêne</a:t>
            </a:r>
            <a:r>
              <a:rPr lang="en-US" altLang="ja-JP" sz="2400" b="1" i="1" dirty="0" smtClean="0">
                <a:solidFill>
                  <a:schemeClr val="tx1"/>
                </a:solidFill>
                <a:latin typeface="Times" pitchFamily="-111" charset="0"/>
              </a:rPr>
              <a:t>, for the FIRST team</a:t>
            </a:r>
          </a:p>
          <a:p>
            <a:r>
              <a:rPr lang="en-US" altLang="ja-JP" sz="2400" b="1" i="1" dirty="0" smtClean="0">
                <a:solidFill>
                  <a:schemeClr val="tx1"/>
                </a:solidFill>
                <a:latin typeface="Times" pitchFamily="-111" charset="0"/>
              </a:rPr>
              <a:t>F. </a:t>
            </a:r>
            <a:r>
              <a:rPr lang="en-US" altLang="ja-JP" sz="2400" b="1" i="1" dirty="0" err="1" smtClean="0">
                <a:solidFill>
                  <a:schemeClr val="tx1"/>
                </a:solidFill>
                <a:latin typeface="Times" pitchFamily="-111" charset="0"/>
              </a:rPr>
              <a:t>Marchis</a:t>
            </a:r>
            <a:r>
              <a:rPr lang="en-US" altLang="ja-JP" sz="2400" b="1" i="1" dirty="0" smtClean="0">
                <a:solidFill>
                  <a:schemeClr val="tx1"/>
                </a:solidFill>
                <a:latin typeface="Times" pitchFamily="-111" charset="0"/>
              </a:rPr>
              <a:t>, G. Perrin, T. </a:t>
            </a:r>
            <a:r>
              <a:rPr lang="en-US" altLang="ja-JP" sz="2400" b="1" i="1" dirty="0" err="1" smtClean="0">
                <a:solidFill>
                  <a:schemeClr val="tx1"/>
                </a:solidFill>
                <a:latin typeface="Times" pitchFamily="-111" charset="0"/>
              </a:rPr>
              <a:t>Kotani</a:t>
            </a:r>
            <a:r>
              <a:rPr lang="en-US" altLang="ja-JP" sz="2400" b="1" i="1" dirty="0" smtClean="0">
                <a:solidFill>
                  <a:schemeClr val="tx1"/>
                </a:solidFill>
                <a:latin typeface="Times" pitchFamily="-111" charset="0"/>
              </a:rPr>
              <a:t>, S. </a:t>
            </a:r>
            <a:r>
              <a:rPr lang="en-US" altLang="ja-JP" sz="2400" b="1" i="1" dirty="0" err="1" smtClean="0">
                <a:solidFill>
                  <a:schemeClr val="tx1"/>
                </a:solidFill>
                <a:latin typeface="Times" pitchFamily="-111" charset="0"/>
              </a:rPr>
              <a:t>Lacour</a:t>
            </a:r>
            <a:r>
              <a:rPr lang="en-US" altLang="ja-JP" sz="2400" b="1" i="1" dirty="0" smtClean="0">
                <a:solidFill>
                  <a:schemeClr val="tx1"/>
                </a:solidFill>
                <a:latin typeface="Times" pitchFamily="-111" charset="0"/>
              </a:rPr>
              <a:t>, E. </a:t>
            </a:r>
            <a:r>
              <a:rPr lang="en-US" altLang="ja-JP" sz="2400" b="1" i="1" dirty="0" err="1" smtClean="0">
                <a:solidFill>
                  <a:schemeClr val="tx1"/>
                </a:solidFill>
                <a:latin typeface="Times" pitchFamily="-111" charset="0"/>
              </a:rPr>
              <a:t>Huby</a:t>
            </a:r>
            <a:r>
              <a:rPr lang="en-US" altLang="ja-JP" sz="2400" b="1" i="1" dirty="0" smtClean="0">
                <a:solidFill>
                  <a:schemeClr val="tx1"/>
                </a:solidFill>
                <a:latin typeface="Times" pitchFamily="-111" charset="0"/>
              </a:rPr>
              <a:t>,</a:t>
            </a:r>
          </a:p>
          <a:p>
            <a:r>
              <a:rPr lang="en-US" altLang="ja-JP" sz="2400" b="1" i="1" dirty="0" smtClean="0">
                <a:solidFill>
                  <a:schemeClr val="tx1"/>
                </a:solidFill>
                <a:latin typeface="Times" pitchFamily="-111" charset="0"/>
              </a:rPr>
              <a:t>E. </a:t>
            </a:r>
            <a:r>
              <a:rPr lang="en-US" altLang="ja-JP" sz="2400" b="1" i="1" dirty="0" err="1" smtClean="0">
                <a:solidFill>
                  <a:schemeClr val="tx1"/>
                </a:solidFill>
                <a:latin typeface="Times" pitchFamily="-111" charset="0"/>
              </a:rPr>
              <a:t>Choquet</a:t>
            </a:r>
            <a:r>
              <a:rPr lang="en-US" altLang="ja-JP" sz="2400" b="1" i="1" dirty="0" smtClean="0">
                <a:solidFill>
                  <a:schemeClr val="tx1"/>
                </a:solidFill>
                <a:latin typeface="Times" pitchFamily="-111" charset="0"/>
              </a:rPr>
              <a:t>, E. Gates, P. </a:t>
            </a:r>
            <a:r>
              <a:rPr lang="en-US" altLang="ja-JP" sz="2400" b="1" i="1" dirty="0" err="1" smtClean="0">
                <a:solidFill>
                  <a:schemeClr val="tx1"/>
                </a:solidFill>
                <a:latin typeface="Times" pitchFamily="-111" charset="0"/>
              </a:rPr>
              <a:t>Fedou</a:t>
            </a:r>
            <a:r>
              <a:rPr lang="en-US" altLang="ja-JP" sz="2400" b="1" i="1" dirty="0" smtClean="0">
                <a:solidFill>
                  <a:schemeClr val="tx1"/>
                </a:solidFill>
                <a:latin typeface="Times" pitchFamily="-111" charset="0"/>
              </a:rPr>
              <a:t>, J. </a:t>
            </a:r>
            <a:r>
              <a:rPr lang="en-US" altLang="ja-JP" sz="2400" b="1" i="1" dirty="0" err="1" smtClean="0">
                <a:solidFill>
                  <a:schemeClr val="tx1"/>
                </a:solidFill>
                <a:latin typeface="Times" pitchFamily="-111" charset="0"/>
              </a:rPr>
              <a:t>Woillez</a:t>
            </a:r>
            <a:r>
              <a:rPr lang="en-US" altLang="ja-JP" sz="2400" b="1" i="1" dirty="0" smtClean="0">
                <a:solidFill>
                  <a:schemeClr val="tx1"/>
                </a:solidFill>
                <a:latin typeface="Times" pitchFamily="-111" charset="0"/>
              </a:rPr>
              <a:t>, K. Burns, O. Lai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105" descr="LogoFIRS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797" y="140618"/>
            <a:ext cx="2043157" cy="2173706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10" name="Picture 96" descr="First+4009+MeanPsd.png"/>
          <p:cNvPicPr>
            <a:picLocks noChangeAspect="1"/>
          </p:cNvPicPr>
          <p:nvPr/>
        </p:nvPicPr>
        <p:blipFill>
          <a:blip r:embed="rId3"/>
          <a:srcRect l="10001" t="8333" r="11250" b="3333"/>
          <a:stretch>
            <a:fillRect/>
          </a:stretch>
        </p:blipFill>
        <p:spPr bwMode="auto">
          <a:xfrm>
            <a:off x="6381543" y="140617"/>
            <a:ext cx="2583557" cy="2173707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14" name="Picture 111" descr="IMG_877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6413" y="140617"/>
            <a:ext cx="2403031" cy="1600513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986759" y="140618"/>
            <a:ext cx="1470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July 27, 2010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45814" y="1771768"/>
            <a:ext cx="246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First fringes on the sky!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CfAO Fall Retreat – Lake Arrowhead – Oct 28-31 2010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6931" y="-24508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From</a:t>
            </a:r>
            <a:r>
              <a:rPr lang="fr-FR" dirty="0" smtClean="0">
                <a:solidFill>
                  <a:srgbClr val="FF0000"/>
                </a:solidFill>
              </a:rPr>
              <a:t> a </a:t>
            </a:r>
            <a:r>
              <a:rPr lang="fr-FR" dirty="0" err="1" smtClean="0">
                <a:solidFill>
                  <a:srgbClr val="FF0000"/>
                </a:solidFill>
              </a:rPr>
              <a:t>Laboratory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Testbench</a:t>
            </a:r>
            <a:r>
              <a:rPr lang="fr-FR" dirty="0" smtClean="0">
                <a:solidFill>
                  <a:srgbClr val="FF0000"/>
                </a:solidFill>
              </a:rPr>
              <a:t>…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67272" name="Picture 8" descr="optics_36element_03Sep07"/>
          <p:cNvPicPr>
            <a:picLocks noChangeAspect="1" noChangeArrowheads="1"/>
          </p:cNvPicPr>
          <p:nvPr/>
        </p:nvPicPr>
        <p:blipFill>
          <a:blip r:embed="rId3"/>
          <a:srcRect b="8244"/>
          <a:stretch>
            <a:fillRect/>
          </a:stretch>
        </p:blipFill>
        <p:spPr bwMode="auto">
          <a:xfrm>
            <a:off x="2898290" y="933578"/>
            <a:ext cx="5987715" cy="4120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テキスト ボックス 94"/>
          <p:cNvSpPr txBox="1"/>
          <p:nvPr/>
        </p:nvSpPr>
        <p:spPr bwMode="auto">
          <a:xfrm>
            <a:off x="1087940" y="1287820"/>
            <a:ext cx="1854914" cy="829543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compatLnSpc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4100"/>
            </a:pPr>
            <a:r>
              <a:rPr lang="en-US" sz="1600" dirty="0">
                <a:latin typeface="Times" pitchFamily="18" charset="0"/>
                <a:ea typeface="東風ゴシック" pitchFamily="2"/>
                <a:cs typeface="Nimbus Sans L" pitchFamily="2"/>
              </a:rPr>
              <a:t>(1) Deformable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4100"/>
            </a:pPr>
            <a:r>
              <a:rPr lang="en-US" sz="1600" dirty="0">
                <a:latin typeface="Times" pitchFamily="18" charset="0"/>
                <a:ea typeface="東風ゴシック" pitchFamily="2"/>
                <a:cs typeface="Nimbus Sans L" pitchFamily="2"/>
              </a:rPr>
              <a:t> Mirror for fiber alignment</a:t>
            </a:r>
          </a:p>
        </p:txBody>
      </p:sp>
      <p:pic>
        <p:nvPicPr>
          <p:cNvPr id="8" name="図 9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31" y="1067258"/>
            <a:ext cx="1314666" cy="117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31" y="2546716"/>
            <a:ext cx="2080319" cy="14699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2031" y="4038924"/>
            <a:ext cx="18608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3690">
                <a:latin typeface="Nimbus Sans L" pitchFamily="34"/>
              </a:defRPr>
            </a:pPr>
            <a:r>
              <a:rPr lang="en-US" sz="1600" dirty="0" smtClean="0">
                <a:latin typeface="Times" pitchFamily="18" charset="0"/>
                <a:ea typeface="Arial" pitchFamily="34"/>
                <a:cs typeface="Nimbus Sans L" pitchFamily="2"/>
              </a:rPr>
              <a:t> (2) Redundant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3690">
                <a:latin typeface="Nimbus Sans L" pitchFamily="34"/>
              </a:defRPr>
            </a:pPr>
            <a:r>
              <a:rPr lang="en-US" sz="1600" dirty="0" smtClean="0">
                <a:latin typeface="Times" pitchFamily="18" charset="0"/>
                <a:ea typeface="Arial" pitchFamily="34"/>
                <a:cs typeface="Nimbus Sans L" pitchFamily="2"/>
              </a:rPr>
              <a:t> Fiber Array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3690">
                <a:latin typeface="Nimbus Sans L" pitchFamily="34"/>
              </a:defRPr>
            </a:pPr>
            <a:r>
              <a:rPr lang="en-US" sz="1600" dirty="0" smtClean="0">
                <a:solidFill>
                  <a:srgbClr val="DC2300"/>
                </a:solidFill>
                <a:latin typeface="Times" pitchFamily="18" charset="0"/>
                <a:ea typeface="東風ゴシック" pitchFamily="2"/>
                <a:cs typeface="Nimbus Sans L" pitchFamily="2"/>
              </a:rPr>
              <a:t>(Input Pupil)</a:t>
            </a:r>
            <a:endParaRPr lang="en-US" sz="1600" dirty="0">
              <a:solidFill>
                <a:srgbClr val="DC2300"/>
              </a:solidFill>
              <a:latin typeface="Times" pitchFamily="18" charset="0"/>
              <a:ea typeface="東風ゴシック" pitchFamily="2"/>
              <a:cs typeface="Nimbus Sans L" pitchFamily="2"/>
            </a:endParaRPr>
          </a:p>
        </p:txBody>
      </p:sp>
      <p:sp>
        <p:nvSpPr>
          <p:cNvPr id="14" name="テキスト ボックス 35"/>
          <p:cNvSpPr txBox="1"/>
          <p:nvPr/>
        </p:nvSpPr>
        <p:spPr bwMode="auto">
          <a:xfrm>
            <a:off x="1773995" y="5054156"/>
            <a:ext cx="920422" cy="1803844"/>
          </a:xfrm>
          <a:prstGeom prst="rect">
            <a:avLst/>
          </a:prstGeom>
          <a:noFill/>
          <a:ln>
            <a:noFill/>
          </a:ln>
        </p:spPr>
        <p:txBody>
          <a:bodyPr vert="vert" wrap="square" lIns="90000" tIns="45000" rIns="90000" bIns="45000" compatLnSpc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3690"/>
            </a:pPr>
            <a:r>
              <a:rPr lang="en-US" sz="1600" dirty="0">
                <a:latin typeface="Times" pitchFamily="18" charset="0"/>
                <a:ea typeface="東風ゴシック" pitchFamily="2"/>
                <a:cs typeface="Nimbus Sans L" pitchFamily="2"/>
              </a:rPr>
              <a:t>(3) Non-redundant Fiber Array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3690"/>
            </a:pPr>
            <a:r>
              <a:rPr lang="en-US" sz="1600" dirty="0">
                <a:solidFill>
                  <a:srgbClr val="DC2300"/>
                </a:solidFill>
                <a:latin typeface="Times" pitchFamily="18" charset="0"/>
                <a:ea typeface="東風ゴシック" pitchFamily="2"/>
                <a:cs typeface="Nimbus Sans L" pitchFamily="2"/>
              </a:rPr>
              <a:t>(Output Pupil)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6326" y="5054156"/>
            <a:ext cx="1742690" cy="16628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864867" y="5143276"/>
            <a:ext cx="624571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Times" charset="0"/>
                <a:ea typeface="Nimbus Sans L" charset="0"/>
                <a:cs typeface="Nimbus Sans L" charset="0"/>
              </a:rPr>
              <a:t>The input telescope pupil is divided into 9 sub-pupils by a </a:t>
            </a:r>
            <a:r>
              <a:rPr lang="en-US" altLang="ja-JP" sz="1400" dirty="0" err="1" smtClean="0">
                <a:latin typeface="Times" charset="0"/>
                <a:ea typeface="Nimbus Sans L" charset="0"/>
                <a:cs typeface="Nimbus Sans L" charset="0"/>
              </a:rPr>
              <a:t>microlens</a:t>
            </a:r>
            <a:r>
              <a:rPr lang="en-US" altLang="ja-JP" sz="1400" dirty="0" smtClean="0">
                <a:latin typeface="Times" charset="0"/>
                <a:ea typeface="Nimbus Sans L" charset="0"/>
                <a:cs typeface="Nimbus Sans L" charset="0"/>
              </a:rPr>
              <a:t> array. Thanks to the segmented deformable mirror, the beam from each sub-aperture can be precisely injected into a single-mode fiber (1). The two-dimensional fiber array is used to arrange the fibers in a hexagonal configuration (2). The output pupils from the fibers are remapped one-dimensionally and non-redundantly by using a silicon V-groove chip (3). The visible light (from 600 nm to 800 nm) is combined on the image plane to measure the </a:t>
            </a:r>
            <a:r>
              <a:rPr lang="en-US" altLang="ja-JP" sz="1400" dirty="0" err="1" smtClean="0">
                <a:latin typeface="Times" charset="0"/>
                <a:ea typeface="Nimbus Sans L" charset="0"/>
                <a:cs typeface="Nimbus Sans L" charset="0"/>
              </a:rPr>
              <a:t>interferometric</a:t>
            </a:r>
            <a:r>
              <a:rPr lang="en-US" altLang="ja-JP" sz="1400" dirty="0" smtClean="0">
                <a:latin typeface="Times" charset="0"/>
                <a:ea typeface="Nimbus Sans L" charset="0"/>
                <a:cs typeface="Nimbus Sans L" charset="0"/>
              </a:rPr>
              <a:t> fringes using an </a:t>
            </a:r>
            <a:r>
              <a:rPr lang="en-US" altLang="ja-JP" sz="1400" dirty="0" err="1" smtClean="0">
                <a:latin typeface="Times" charset="0"/>
                <a:ea typeface="Nimbus Sans L" charset="0"/>
                <a:cs typeface="Nimbus Sans L" charset="0"/>
              </a:rPr>
              <a:t>Andor</a:t>
            </a:r>
            <a:r>
              <a:rPr lang="en-US" altLang="ja-JP" sz="1400" dirty="0" smtClean="0">
                <a:latin typeface="Times" charset="0"/>
                <a:ea typeface="Nimbus Sans L" charset="0"/>
                <a:cs typeface="Nimbus Sans L" charset="0"/>
              </a:rPr>
              <a:t> EMCCD. 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866957" y="601282"/>
            <a:ext cx="4019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>
                <a:latin typeface="Times" charset="0"/>
                <a:ea typeface="Nimbus Sans L" charset="0"/>
                <a:cs typeface="Nimbus Sans L" charset="0"/>
              </a:rPr>
              <a:t>Kotani</a:t>
            </a:r>
            <a:r>
              <a:rPr lang="en-US" altLang="ja-JP" sz="1400" dirty="0" smtClean="0">
                <a:latin typeface="Times" charset="0"/>
                <a:ea typeface="Nimbus Sans L" charset="0"/>
                <a:cs typeface="Nimbus Sans L" charset="0"/>
              </a:rPr>
              <a:t> et al. (2009) demonstrated the FIRST concept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-22282" y="729108"/>
            <a:ext cx="255695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500" dirty="0" smtClean="0">
                <a:latin typeface="Times" charset="0"/>
                <a:ea typeface="Nimbus Sans L" charset="0"/>
                <a:cs typeface="Nimbus Sans L" charset="0"/>
              </a:rPr>
              <a:t>37-elts DM from IRIS AO Inc.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SC045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8885" y="2343104"/>
            <a:ext cx="5239953" cy="39299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666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… to an On-Sky Prototype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 descr="DSC0456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6732" y="963375"/>
            <a:ext cx="4401535" cy="3301152"/>
          </a:xfrm>
          <a:prstGeom prst="rect">
            <a:avLst/>
          </a:prstGeom>
        </p:spPr>
      </p:pic>
      <p:pic>
        <p:nvPicPr>
          <p:cNvPr id="6" name="Picture 5" descr="IMG_873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16338"/>
            <a:ext cx="4152107" cy="2770234"/>
          </a:xfrm>
          <a:prstGeom prst="rect">
            <a:avLst/>
          </a:prstGeom>
        </p:spPr>
      </p:pic>
      <p:pic>
        <p:nvPicPr>
          <p:cNvPr id="8" name="Picture 7" descr="DSC0456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793228"/>
            <a:ext cx="6484914" cy="4863684"/>
          </a:xfrm>
          <a:prstGeom prst="rect">
            <a:avLst/>
          </a:prstGeom>
        </p:spPr>
      </p:pic>
      <p:pic>
        <p:nvPicPr>
          <p:cNvPr id="9" name="Picture 8" descr="DSC0453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3903" y="916338"/>
            <a:ext cx="3302897" cy="2477173"/>
          </a:xfrm>
          <a:prstGeom prst="rect">
            <a:avLst/>
          </a:prstGeom>
        </p:spPr>
      </p:pic>
      <p:pic>
        <p:nvPicPr>
          <p:cNvPr id="10" name="Picture 9" descr="DSC0451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3903" y="3225070"/>
            <a:ext cx="3566634" cy="4755512"/>
          </a:xfrm>
          <a:prstGeom prst="rect">
            <a:avLst/>
          </a:prstGeom>
        </p:spPr>
      </p:pic>
      <p:pic>
        <p:nvPicPr>
          <p:cNvPr id="12" name="Picture 11" descr="DSC00909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3094" y="3033261"/>
            <a:ext cx="5099652" cy="3824739"/>
          </a:xfrm>
          <a:prstGeom prst="rect">
            <a:avLst/>
          </a:prstGeom>
        </p:spPr>
      </p:pic>
      <p:pic>
        <p:nvPicPr>
          <p:cNvPr id="13" name="Picture 12" descr="IMG_8858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8800" y="850169"/>
            <a:ext cx="8128000" cy="5422900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CfAO Fall Retreat – Lake Arrowhead – Oct 28-31 2010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209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Successful First Light!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IMG_8460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70992" y="738620"/>
            <a:ext cx="4212289" cy="2369412"/>
          </a:xfrm>
        </p:spPr>
      </p:pic>
      <p:sp>
        <p:nvSpPr>
          <p:cNvPr id="5" name="TextBox 4"/>
          <p:cNvSpPr txBox="1"/>
          <p:nvPr/>
        </p:nvSpPr>
        <p:spPr>
          <a:xfrm>
            <a:off x="7025531" y="369288"/>
            <a:ext cx="1489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Interferogram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1116" y="738620"/>
            <a:ext cx="45298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  <a:latin typeface="Times" charset="0"/>
                <a:ea typeface="Nimbus Sans L" charset="0"/>
                <a:cs typeface="Nimbus Sans L" charset="0"/>
              </a:rPr>
              <a:t>First Run: July 25-29 2010 </a:t>
            </a:r>
          </a:p>
          <a:p>
            <a:pPr>
              <a:buFont typeface="Arial"/>
              <a:buChar char="•"/>
            </a:pPr>
            <a:r>
              <a:rPr lang="en-US" altLang="ja-JP" dirty="0" smtClean="0">
                <a:latin typeface="Times" charset="0"/>
                <a:ea typeface="Nimbus Sans L" charset="0"/>
                <a:cs typeface="Nimbus Sans L" charset="0"/>
              </a:rPr>
              <a:t>Shane AO provides partial correction in visible wavelength (0.25”)</a:t>
            </a:r>
          </a:p>
          <a:p>
            <a:pPr>
              <a:buFont typeface="Arial"/>
              <a:buChar char="•"/>
            </a:pPr>
            <a:r>
              <a:rPr lang="en-US" altLang="ja-JP" dirty="0" smtClean="0">
                <a:latin typeface="Times" charset="0"/>
                <a:ea typeface="Nimbus Sans L" charset="0"/>
                <a:cs typeface="Nimbus Sans L" charset="0"/>
              </a:rPr>
              <a:t>First fringes on Vega and other bright </a:t>
            </a:r>
            <a:r>
              <a:rPr lang="en-US" altLang="ja-JP" dirty="0" smtClean="0">
                <a:latin typeface="Times"/>
                <a:ea typeface="Nimbus Sans L" charset="0"/>
                <a:cs typeface="Times"/>
              </a:rPr>
              <a:t>stars up to V~2</a:t>
            </a:r>
          </a:p>
          <a:p>
            <a:pPr>
              <a:buFont typeface="Arial"/>
              <a:buChar char="•"/>
            </a:pPr>
            <a:r>
              <a:rPr lang="en-US" altLang="ja-JP" dirty="0" smtClean="0">
                <a:latin typeface="Times"/>
                <a:ea typeface="Nimbus Sans L" charset="0"/>
                <a:cs typeface="Times"/>
              </a:rPr>
              <a:t> R=100 spectra from 600-800 nm</a:t>
            </a:r>
          </a:p>
          <a:p>
            <a:pPr>
              <a:buFont typeface="Arial"/>
              <a:buChar char="•"/>
            </a:pPr>
            <a:r>
              <a:rPr lang="en-US" altLang="ja-JP" dirty="0" smtClean="0">
                <a:latin typeface="Times"/>
                <a:ea typeface="Nimbus Sans L" charset="0"/>
                <a:cs typeface="Times"/>
              </a:rPr>
              <a:t> Preliminary analysis of one data cube (50 frames of ~150 ms) revealed 15 peaks in the power spectrum density implying that </a:t>
            </a:r>
            <a:r>
              <a:rPr lang="en-US" altLang="ja-JP" u="sng" dirty="0" smtClean="0">
                <a:latin typeface="Times"/>
                <a:ea typeface="Nimbus Sans L" charset="0"/>
                <a:cs typeface="Times"/>
              </a:rPr>
              <a:t>6 fibers </a:t>
            </a:r>
            <a:r>
              <a:rPr lang="en-US" altLang="ja-JP" dirty="0" smtClean="0">
                <a:latin typeface="Times"/>
                <a:ea typeface="Nimbus Sans L" charset="0"/>
                <a:cs typeface="Times"/>
              </a:rPr>
              <a:t>successfully interfered. </a:t>
            </a:r>
            <a:r>
              <a:rPr lang="en-US" altLang="ja-JP" dirty="0" smtClean="0">
                <a:latin typeface="Times"/>
                <a:cs typeface="Times"/>
              </a:rPr>
              <a:t>Two</a:t>
            </a:r>
            <a:r>
              <a:rPr lang="en-US" dirty="0" smtClean="0">
                <a:latin typeface="Times"/>
                <a:cs typeface="Times"/>
              </a:rPr>
              <a:t> fibers were masked out by the secondary mirror (easy to improve), one fiber had poor injection (improvement of injection procedure).</a:t>
            </a:r>
            <a:endParaRPr lang="en-US" altLang="ja-JP" dirty="0" smtClean="0">
              <a:latin typeface="Times"/>
              <a:ea typeface="Nimbus Sans L" charset="0"/>
              <a:cs typeface="Times"/>
            </a:endParaRPr>
          </a:p>
          <a:p>
            <a:endParaRPr lang="en-US" dirty="0">
              <a:latin typeface="Times"/>
              <a:cs typeface="Times"/>
            </a:endParaRPr>
          </a:p>
        </p:txBody>
      </p:sp>
      <p:pic>
        <p:nvPicPr>
          <p:cNvPr id="9" name="Picture 8" descr="First+5001+PSD2D.png"/>
          <p:cNvPicPr>
            <a:picLocks noChangeAspect="1"/>
          </p:cNvPicPr>
          <p:nvPr/>
        </p:nvPicPr>
        <p:blipFill>
          <a:blip r:embed="rId4"/>
          <a:srcRect l="8749" t="11667" r="8749" b="11667"/>
          <a:stretch>
            <a:fillRect/>
          </a:stretch>
        </p:blipFill>
        <p:spPr bwMode="auto">
          <a:xfrm>
            <a:off x="207962" y="4380616"/>
            <a:ext cx="3522287" cy="245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irstNew+Spectru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2888" y="3565846"/>
            <a:ext cx="2561112" cy="1920834"/>
          </a:xfrm>
          <a:prstGeom prst="rect">
            <a:avLst/>
          </a:prstGeom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06558" y="4522661"/>
            <a:ext cx="2586933" cy="2034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7025531" y="3196514"/>
            <a:ext cx="1901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Res Spectrum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704415" y="5163623"/>
            <a:ext cx="773943" cy="773943"/>
          </a:xfrm>
          <a:prstGeom prst="ellipse">
            <a:avLst/>
          </a:prstGeom>
          <a:solidFill>
            <a:schemeClr val="accent2">
              <a:lumMod val="60000"/>
              <a:lumOff val="40000"/>
              <a:alpha val="2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CfAO Fall Retreat – Lake Arrowhead – Oct 28-31 2010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69242" y="772946"/>
            <a:ext cx="17326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July 27 22:45pm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08" y="48771"/>
            <a:ext cx="8229600" cy="842421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Preliminary Data Analysis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CP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821" y="1358870"/>
            <a:ext cx="3520565" cy="37859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5" descr="G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990764" y="1358871"/>
            <a:ext cx="3640331" cy="37909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4723797" y="5090933"/>
            <a:ext cx="4357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Group delay over 2 </a:t>
            </a:r>
            <a:r>
              <a:rPr lang="en-US" b="1" dirty="0" err="1" smtClean="0"/>
              <a:t>h</a:t>
            </a:r>
            <a:endParaRPr lang="en-US" b="1" dirty="0" smtClean="0"/>
          </a:p>
          <a:p>
            <a:r>
              <a:rPr lang="en-US" dirty="0" smtClean="0"/>
              <a:t>Differential phase between two wavelengths</a:t>
            </a:r>
          </a:p>
          <a:p>
            <a:r>
              <a:rPr lang="en-US" dirty="0" smtClean="0"/>
              <a:t>OPD ~ 50 um but stable (rms~5 um)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3508" y="891192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just 3 fibers, 2 hours of observations – 30 data cubes of 50 (150ms) frames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8795" y="5202332"/>
            <a:ext cx="35398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Phase Closure over 2h</a:t>
            </a:r>
          </a:p>
          <a:p>
            <a:r>
              <a:rPr lang="en-US" dirty="0" smtClean="0"/>
              <a:t>Stable ~11 deg with </a:t>
            </a:r>
            <a:r>
              <a:rPr lang="en-US" dirty="0" err="1" smtClean="0"/>
              <a:t>rms</a:t>
            </a:r>
            <a:r>
              <a:rPr lang="en-US" dirty="0" smtClean="0"/>
              <a:t> of ~2.8 deg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2821" y="6026684"/>
            <a:ext cx="8857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9 fibers of the same injection efficiency and equally balanced dispersion</a:t>
            </a:r>
          </a:p>
          <a:p>
            <a:r>
              <a:rPr lang="en-US" dirty="0" err="1" smtClean="0">
                <a:solidFill>
                  <a:srgbClr val="0000FF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Dynamic range of 130:1 (5.3 </a:t>
            </a:r>
            <a:r>
              <a:rPr lang="en-US" dirty="0" err="1" smtClean="0">
                <a:solidFill>
                  <a:srgbClr val="0000FF"/>
                </a:solidFill>
              </a:rPr>
              <a:t>mag</a:t>
            </a:r>
            <a:r>
              <a:rPr lang="en-US" dirty="0" smtClean="0">
                <a:solidFill>
                  <a:srgbClr val="0000FF"/>
                </a:solidFill>
              </a:rPr>
              <a:t>) uniformly from 22 </a:t>
            </a:r>
            <a:r>
              <a:rPr lang="en-US" dirty="0" err="1" smtClean="0">
                <a:solidFill>
                  <a:srgbClr val="0000FF"/>
                </a:solidFill>
              </a:rPr>
              <a:t>mas</a:t>
            </a:r>
            <a:r>
              <a:rPr lang="en-US" dirty="0" smtClean="0">
                <a:solidFill>
                  <a:srgbClr val="0000FF"/>
                </a:solidFill>
              </a:rPr>
              <a:t> (0.5 </a:t>
            </a:r>
            <a:r>
              <a:rPr lang="en-US" dirty="0" err="1" smtClean="0">
                <a:solidFill>
                  <a:srgbClr val="0000FF"/>
                </a:solidFill>
              </a:rPr>
              <a:t>x</a:t>
            </a:r>
            <a:r>
              <a:rPr lang="en-US" dirty="0" smtClean="0">
                <a:solidFill>
                  <a:srgbClr val="0000FF"/>
                </a:solidFill>
              </a:rPr>
              <a:t> λ/D) to ~200 </a:t>
            </a:r>
            <a:r>
              <a:rPr lang="en-US" dirty="0" err="1" smtClean="0">
                <a:solidFill>
                  <a:srgbClr val="0000FF"/>
                </a:solidFill>
              </a:rPr>
              <a:t>mas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94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Future Developments (I)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815" y="1228438"/>
            <a:ext cx="8663013" cy="6060064"/>
          </a:xfrm>
        </p:spPr>
        <p:txBody>
          <a:bodyPr>
            <a:norm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run at Lick: Oct 14-18 </a:t>
            </a:r>
          </a:p>
          <a:p>
            <a:pPr lvl="1"/>
            <a:r>
              <a:rPr lang="en-US" dirty="0" smtClean="0"/>
              <a:t>Identification and partial alleviation of main flexures</a:t>
            </a:r>
          </a:p>
          <a:p>
            <a:pPr lvl="1"/>
            <a:r>
              <a:rPr lang="en-US" dirty="0" smtClean="0"/>
              <a:t>Faster </a:t>
            </a:r>
            <a:r>
              <a:rPr lang="en-US" smtClean="0"/>
              <a:t>acquisition via </a:t>
            </a:r>
            <a:r>
              <a:rPr lang="en-US" dirty="0" smtClean="0"/>
              <a:t>better optimization of injection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run requested in </a:t>
            </a:r>
            <a:r>
              <a:rPr lang="en-US" u="sng" dirty="0" smtClean="0"/>
              <a:t>July 2011</a:t>
            </a:r>
            <a:endParaRPr lang="en-US" dirty="0" smtClean="0"/>
          </a:p>
          <a:p>
            <a:pPr lvl="1"/>
            <a:r>
              <a:rPr lang="en-US" dirty="0" smtClean="0"/>
              <a:t>New design with 36 fibers, optimization of the injection with close loop control </a:t>
            </a:r>
          </a:p>
          <a:p>
            <a:pPr lvl="2"/>
            <a:r>
              <a:rPr lang="en-US" dirty="0" smtClean="0"/>
              <a:t>Goals:  better sensitivity (V~5) and Dynamic range (1000:1) at 22+ </a:t>
            </a:r>
            <a:r>
              <a:rPr lang="en-US" dirty="0" err="1" smtClean="0"/>
              <a:t>mas</a:t>
            </a:r>
            <a:r>
              <a:rPr lang="en-US" dirty="0" smtClean="0"/>
              <a:t>. </a:t>
            </a:r>
            <a:r>
              <a:rPr lang="en-US" i="1" dirty="0" smtClean="0"/>
              <a:t>(funded by </a:t>
            </a:r>
            <a:r>
              <a:rPr lang="en-US" i="1" dirty="0" err="1" smtClean="0"/>
              <a:t>Obs</a:t>
            </a:r>
            <a:r>
              <a:rPr lang="en-US" i="1" dirty="0" smtClean="0"/>
              <a:t> de Paris)</a:t>
            </a:r>
          </a:p>
          <a:p>
            <a:pPr lvl="1"/>
            <a:r>
              <a:rPr lang="en-US" dirty="0" smtClean="0"/>
              <a:t>Test of </a:t>
            </a:r>
            <a:r>
              <a:rPr lang="en-US" dirty="0" smtClean="0">
                <a:solidFill>
                  <a:srgbClr val="0000FF"/>
                </a:solidFill>
              </a:rPr>
              <a:t>Integrated Optics </a:t>
            </a:r>
            <a:r>
              <a:rPr lang="en-US" dirty="0" err="1" smtClean="0"/>
              <a:t>recombiner</a:t>
            </a:r>
            <a:endParaRPr lang="en-US" dirty="0" smtClean="0"/>
          </a:p>
          <a:p>
            <a:pPr lvl="2"/>
            <a:r>
              <a:rPr lang="en-US" dirty="0" smtClean="0"/>
              <a:t>Goals: Validate this promising technique in the NIR </a:t>
            </a:r>
            <a:r>
              <a:rPr lang="en-US" i="1" dirty="0" smtClean="0"/>
              <a:t>(partially funded by </a:t>
            </a:r>
            <a:r>
              <a:rPr lang="en-US" i="1" dirty="0" err="1" smtClean="0"/>
              <a:t>Obs</a:t>
            </a:r>
            <a:r>
              <a:rPr lang="en-US" i="1" dirty="0" smtClean="0"/>
              <a:t> de Paris/JAXA)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075" y="106363"/>
            <a:ext cx="6472235" cy="81636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Integrated Optics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218" y="1082911"/>
            <a:ext cx="5537347" cy="229323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More compact and stable instrument</a:t>
            </a:r>
          </a:p>
          <a:p>
            <a:r>
              <a:rPr lang="en-US" dirty="0" smtClean="0"/>
              <a:t>Optimized in the NIR (H band)</a:t>
            </a:r>
          </a:p>
          <a:p>
            <a:r>
              <a:rPr lang="en-US" dirty="0" smtClean="0"/>
              <a:t>To be tested at Lick-Shane in July 2011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68" y="1528741"/>
            <a:ext cx="3593855" cy="2696305"/>
          </a:xfrm>
          <a:prstGeom prst="rect">
            <a:avLst/>
          </a:prstGeom>
        </p:spPr>
      </p:pic>
      <p:pic>
        <p:nvPicPr>
          <p:cNvPr id="5" name="Picture 4" descr="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328" y="209766"/>
            <a:ext cx="2717826" cy="1809427"/>
          </a:xfrm>
          <a:prstGeom prst="rect">
            <a:avLst/>
          </a:prstGeom>
        </p:spPr>
      </p:pic>
      <p:pic>
        <p:nvPicPr>
          <p:cNvPr id="6" name="Picture 5" descr="Beam_combin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490862"/>
            <a:ext cx="2918950" cy="19459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80" y="5553782"/>
            <a:ext cx="5678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IO received from a Japanese Company NTT (Oct 2010)</a:t>
            </a:r>
          </a:p>
          <a:p>
            <a:r>
              <a:rPr lang="en-US" dirty="0" smtClean="0"/>
              <a:t>8 inputs, 112 outputs (being tested in lab at </a:t>
            </a:r>
            <a:r>
              <a:rPr lang="en-US" dirty="0" err="1" smtClean="0"/>
              <a:t>Meudon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/>
          <a:srcRect r="818"/>
          <a:stretch>
            <a:fillRect/>
          </a:stretch>
        </p:blipFill>
        <p:spPr bwMode="auto">
          <a:xfrm>
            <a:off x="3130630" y="3624684"/>
            <a:ext cx="2958536" cy="18121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>
            <a:off x="3032403" y="3535583"/>
            <a:ext cx="2989917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64170" y="3217076"/>
            <a:ext cx="95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116 mm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2203070" y="4491686"/>
            <a:ext cx="181214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32951" y="4140378"/>
            <a:ext cx="461665" cy="92256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dirty="0" smtClean="0"/>
              <a:t>65.7 mm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89166" y="3777734"/>
            <a:ext cx="3021412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/>
              <a:t>3D combiner from Macquarie University (8 channels)</a:t>
            </a:r>
          </a:p>
          <a:p>
            <a:r>
              <a:rPr lang="en-US" dirty="0" smtClean="0"/>
              <a:t>Being tested in lab at </a:t>
            </a:r>
            <a:r>
              <a:rPr lang="en-US" dirty="0" err="1" smtClean="0"/>
              <a:t>Meudon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CfAO Fall Retreat – Lake Arrowhead – Oct 28-31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075" y="106363"/>
            <a:ext cx="6472235" cy="81636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Integrated Optics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218" y="1082911"/>
            <a:ext cx="8751878" cy="3711253"/>
          </a:xfrm>
        </p:spPr>
        <p:txBody>
          <a:bodyPr>
            <a:normAutofit/>
          </a:bodyPr>
          <a:lstStyle/>
          <a:p>
            <a:r>
              <a:rPr lang="en-US" dirty="0" smtClean="0"/>
              <a:t>Technology already used in long-baseline </a:t>
            </a:r>
            <a:r>
              <a:rPr lang="en-US" dirty="0" err="1" smtClean="0"/>
              <a:t>interferometry</a:t>
            </a:r>
            <a:r>
              <a:rPr lang="en-US" dirty="0" smtClean="0"/>
              <a:t> experiments</a:t>
            </a:r>
          </a:p>
          <a:p>
            <a:pPr lvl="1"/>
            <a:r>
              <a:rPr lang="en-US" dirty="0" smtClean="0"/>
              <a:t>VLTI/VINCI</a:t>
            </a:r>
          </a:p>
          <a:p>
            <a:pPr lvl="1"/>
            <a:r>
              <a:rPr lang="en-US" dirty="0" smtClean="0"/>
              <a:t>IOTA/IONIC</a:t>
            </a:r>
          </a:p>
          <a:p>
            <a:pPr lvl="1"/>
            <a:r>
              <a:rPr lang="en-US" dirty="0" smtClean="0"/>
              <a:t>VLTI/PIONEER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CfAO Fall Retreat – Lake Arrowhead – Oct 28-31 2010</a:t>
            </a:r>
            <a:endParaRPr lang="en-US"/>
          </a:p>
        </p:txBody>
      </p:sp>
      <p:pic>
        <p:nvPicPr>
          <p:cNvPr id="17" name="Picture 16" descr="pionierFirstFrin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067" y="2291475"/>
            <a:ext cx="5409029" cy="40567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9926" y="4157531"/>
            <a:ext cx="34572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PIONEER : first fringes for </a:t>
            </a:r>
            <a:endParaRPr lang="en-US" sz="2400" i="1" dirty="0" smtClean="0"/>
          </a:p>
          <a:p>
            <a:pPr algn="ctr"/>
            <a:r>
              <a:rPr lang="en-US" sz="2400" i="1" dirty="0" smtClean="0"/>
              <a:t>a</a:t>
            </a:r>
            <a:r>
              <a:rPr lang="en-US" sz="2400" i="1" dirty="0" smtClean="0"/>
              <a:t> </a:t>
            </a:r>
            <a:r>
              <a:rPr lang="en-US" sz="2400" i="1" dirty="0" smtClean="0"/>
              <a:t>4-telescope integrated</a:t>
            </a:r>
          </a:p>
          <a:p>
            <a:pPr algn="ctr"/>
            <a:r>
              <a:rPr lang="en-US" sz="2400" i="1" dirty="0" smtClean="0"/>
              <a:t>optics </a:t>
            </a:r>
            <a:r>
              <a:rPr lang="en-US" sz="2400" i="1" dirty="0" err="1" smtClean="0"/>
              <a:t>recombiner</a:t>
            </a:r>
            <a:endParaRPr lang="en-US" sz="2400" i="1" dirty="0" smtClean="0"/>
          </a:p>
          <a:p>
            <a:pPr algn="ctr">
              <a:spcAft>
                <a:spcPts val="1200"/>
              </a:spcAft>
            </a:pPr>
            <a:r>
              <a:rPr lang="en-US" sz="2400" i="1" dirty="0" smtClean="0"/>
              <a:t>(10/24/2010)</a:t>
            </a:r>
          </a:p>
          <a:p>
            <a:pPr algn="ctr"/>
            <a:r>
              <a:rPr lang="en-US" sz="2000" i="1" dirty="0" smtClean="0"/>
              <a:t>Courtesy JP Berger (IPAG, ESO)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94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Future Developments (II)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815" y="1194112"/>
            <a:ext cx="8663013" cy="5445267"/>
          </a:xfrm>
        </p:spPr>
        <p:txBody>
          <a:bodyPr>
            <a:normAutofit/>
          </a:bodyPr>
          <a:lstStyle/>
          <a:p>
            <a:r>
              <a:rPr lang="en-US" dirty="0" smtClean="0"/>
              <a:t>Design of FIRST@LICK for the </a:t>
            </a:r>
            <a:r>
              <a:rPr lang="en-US" dirty="0" smtClean="0">
                <a:solidFill>
                  <a:srgbClr val="0000FF"/>
                </a:solidFill>
              </a:rPr>
              <a:t>new Visible AO </a:t>
            </a:r>
            <a:r>
              <a:rPr lang="en-US" dirty="0" smtClean="0"/>
              <a:t>system </a:t>
            </a:r>
          </a:p>
          <a:p>
            <a:pPr lvl="1"/>
            <a:r>
              <a:rPr lang="en-US" dirty="0" smtClean="0"/>
              <a:t>Increased throughput  </a:t>
            </a:r>
            <a:r>
              <a:rPr lang="en-US" sz="18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 improved sensitivity</a:t>
            </a:r>
          </a:p>
          <a:p>
            <a:pPr lvl="1"/>
            <a:r>
              <a:rPr lang="en-US" dirty="0" smtClean="0"/>
              <a:t>collaboration with D. Gavel &amp; R. </a:t>
            </a:r>
            <a:r>
              <a:rPr lang="en-US" dirty="0" err="1" smtClean="0"/>
              <a:t>Kupke</a:t>
            </a:r>
            <a:r>
              <a:rPr lang="en-US" dirty="0" smtClean="0"/>
              <a:t> (Fall 2011) </a:t>
            </a:r>
            <a:r>
              <a:rPr lang="en-US" i="1" dirty="0" smtClean="0"/>
              <a:t>(partially funded by Obs. de Paris)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FIRST@KECK?</a:t>
            </a:r>
          </a:p>
          <a:p>
            <a:pPr lvl="1"/>
            <a:r>
              <a:rPr lang="en-US" dirty="0" smtClean="0"/>
              <a:t>36-fiber FIRST in 2012? </a:t>
            </a:r>
          </a:p>
          <a:p>
            <a:pPr lvl="1"/>
            <a:r>
              <a:rPr lang="en-US" dirty="0" smtClean="0"/>
              <a:t>1XX-fiber FIRST or Integrated Optics FIRST in 2013?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FIRST@Keck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Slid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811" y="999735"/>
            <a:ext cx="4800600" cy="360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61776" y="980450"/>
            <a:ext cx="3647893" cy="3093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US" altLang="ja-JP" b="1" dirty="0" smtClean="0">
                <a:solidFill>
                  <a:srgbClr val="0000FF"/>
                </a:solidFill>
                <a:latin typeface="Times" charset="0"/>
                <a:ea typeface="Nimbus Sans L" charset="0"/>
                <a:cs typeface="Nimbus Sans L" charset="0"/>
              </a:rPr>
              <a:t>Simulation parameters</a:t>
            </a:r>
          </a:p>
          <a:p>
            <a:pPr hangingPunct="0">
              <a:buFont typeface="Arial"/>
              <a:buChar char="•"/>
            </a:pPr>
            <a:r>
              <a:rPr lang="en-US" altLang="ja-JP" dirty="0" smtClean="0">
                <a:latin typeface="Times" charset="0"/>
                <a:ea typeface="Nimbus Sans L" charset="0"/>
                <a:cs typeface="Nimbus Sans L" charset="0"/>
              </a:rPr>
              <a:t> </a:t>
            </a:r>
            <a:r>
              <a:rPr lang="en-US" altLang="ja-JP" dirty="0" err="1" smtClean="0">
                <a:latin typeface="Times" charset="0"/>
                <a:ea typeface="Nimbus Sans L" charset="0"/>
                <a:cs typeface="Nimbus Sans L" charset="0"/>
              </a:rPr>
              <a:t>λ</a:t>
            </a:r>
            <a:r>
              <a:rPr lang="en-US" altLang="ja-JP" dirty="0" smtClean="0">
                <a:latin typeface="Times" charset="0"/>
                <a:ea typeface="Nimbus Sans L" charset="0"/>
                <a:cs typeface="Nimbus Sans L" charset="0"/>
              </a:rPr>
              <a:t>= 0.63 µ</a:t>
            </a:r>
            <a:r>
              <a:rPr lang="en-US" altLang="ja-JP" dirty="0" err="1" smtClean="0">
                <a:latin typeface="Times" charset="0"/>
                <a:ea typeface="Nimbus Sans L" charset="0"/>
                <a:cs typeface="Nimbus Sans L" charset="0"/>
              </a:rPr>
              <a:t>m</a:t>
            </a:r>
            <a:endParaRPr lang="en-US" altLang="ja-JP" dirty="0" smtClean="0">
              <a:latin typeface="Times" charset="0"/>
              <a:ea typeface="Nimbus Sans L" charset="0"/>
              <a:cs typeface="Nimbus Sans L" charset="0"/>
            </a:endParaRPr>
          </a:p>
          <a:p>
            <a:pPr hangingPunct="0"/>
            <a:r>
              <a:rPr lang="en-US" altLang="ja-JP" dirty="0" smtClean="0">
                <a:latin typeface="Times" charset="0"/>
                <a:ea typeface="Nimbus Sans L" charset="0"/>
                <a:cs typeface="Nimbus Sans L" charset="0"/>
              </a:rPr>
              <a:t>• r</a:t>
            </a:r>
            <a:r>
              <a:rPr lang="en-US" altLang="ja-JP" baseline="-25000" dirty="0" smtClean="0">
                <a:latin typeface="Times" charset="0"/>
                <a:ea typeface="Nimbus Sans L" charset="0"/>
                <a:cs typeface="Nimbus Sans L" charset="0"/>
              </a:rPr>
              <a:t>0</a:t>
            </a:r>
            <a:r>
              <a:rPr lang="en-US" altLang="ja-JP" dirty="0" smtClean="0">
                <a:latin typeface="Times" charset="0"/>
                <a:ea typeface="Nimbus Sans L" charset="0"/>
                <a:cs typeface="Nimbus Sans L" charset="0"/>
              </a:rPr>
              <a:t> = 20 cm</a:t>
            </a:r>
          </a:p>
          <a:p>
            <a:pPr hangingPunct="0"/>
            <a:r>
              <a:rPr lang="en-US" altLang="ja-JP" dirty="0" smtClean="0">
                <a:latin typeface="Times" charset="0"/>
                <a:ea typeface="Nimbus Sans L" charset="0"/>
                <a:cs typeface="Nimbus Sans L" charset="0"/>
              </a:rPr>
              <a:t>• Keck-10m with its AO system</a:t>
            </a:r>
          </a:p>
          <a:p>
            <a:pPr hangingPunct="0"/>
            <a:r>
              <a:rPr lang="en-US" altLang="ja-JP" dirty="0" smtClean="0">
                <a:latin typeface="Times" charset="0"/>
                <a:ea typeface="Nimbus Sans L" charset="0"/>
                <a:cs typeface="Nimbus Sans L" charset="0"/>
              </a:rPr>
              <a:t>• t</a:t>
            </a:r>
            <a:r>
              <a:rPr lang="en-US" altLang="ja-JP" baseline="-25000" dirty="0" smtClean="0">
                <a:latin typeface="Times" charset="0"/>
                <a:ea typeface="Nimbus Sans L" charset="0"/>
                <a:cs typeface="Nimbus Sans L" charset="0"/>
              </a:rPr>
              <a:t>int</a:t>
            </a:r>
            <a:r>
              <a:rPr lang="en-US" altLang="ja-JP" dirty="0" smtClean="0">
                <a:latin typeface="Times" charset="0"/>
                <a:ea typeface="Nimbus Sans L" charset="0"/>
                <a:cs typeface="Nimbus Sans L" charset="0"/>
              </a:rPr>
              <a:t> = 4 ms; 10,000 exposures</a:t>
            </a:r>
          </a:p>
          <a:p>
            <a:pPr hangingPunct="0"/>
            <a:r>
              <a:rPr lang="en-US" altLang="ja-JP" dirty="0" smtClean="0">
                <a:latin typeface="Times" charset="0"/>
                <a:ea typeface="Nimbus Sans L" charset="0"/>
                <a:cs typeface="Nimbus Sans L" charset="0"/>
              </a:rPr>
              <a:t>• 144-fiber system</a:t>
            </a:r>
          </a:p>
          <a:p>
            <a:pPr hangingPunct="0">
              <a:spcAft>
                <a:spcPts val="1200"/>
              </a:spcAft>
              <a:buFont typeface="Arial"/>
              <a:buChar char="•"/>
            </a:pPr>
            <a:r>
              <a:rPr lang="en-US" altLang="ja-JP" dirty="0" smtClean="0">
                <a:latin typeface="Times" charset="0"/>
                <a:ea typeface="Nimbus Sans L" charset="0"/>
                <a:cs typeface="Nimbus Sans L" charset="0"/>
              </a:rPr>
              <a:t> V=6</a:t>
            </a:r>
          </a:p>
          <a:p>
            <a:pPr hangingPunct="0"/>
            <a:r>
              <a:rPr lang="en-US" altLang="ja-JP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altLang="ja-JP" dirty="0" smtClean="0">
                <a:latin typeface="Times" charset="0"/>
                <a:ea typeface="Nimbus Sans L" charset="0"/>
                <a:cs typeface="Nimbus Sans L" charset="0"/>
              </a:rPr>
              <a:t> Contrast 10</a:t>
            </a:r>
            <a:r>
              <a:rPr lang="en-US" altLang="ja-JP" baseline="30000" dirty="0" smtClean="0">
                <a:latin typeface="Times" charset="0"/>
                <a:ea typeface="Nimbus Sans L" charset="0"/>
                <a:cs typeface="Nimbus Sans L" charset="0"/>
              </a:rPr>
              <a:t>-5 </a:t>
            </a:r>
            <a:r>
              <a:rPr lang="en-US" altLang="ja-JP" dirty="0" smtClean="0">
                <a:latin typeface="Times" charset="0"/>
                <a:ea typeface="Nimbus Sans L" charset="0"/>
                <a:cs typeface="Nimbus Sans L" charset="0"/>
              </a:rPr>
              <a:t>uniform from 6 </a:t>
            </a:r>
            <a:r>
              <a:rPr lang="en-US" altLang="ja-JP" dirty="0" err="1" smtClean="0">
                <a:latin typeface="Times" charset="0"/>
                <a:ea typeface="Nimbus Sans L" charset="0"/>
                <a:cs typeface="Nimbus Sans L" charset="0"/>
              </a:rPr>
              <a:t>mas</a:t>
            </a:r>
            <a:r>
              <a:rPr lang="en-US" altLang="ja-JP" dirty="0" smtClean="0">
                <a:latin typeface="Times" charset="0"/>
                <a:ea typeface="Nimbus Sans L" charset="0"/>
                <a:cs typeface="Nimbus Sans L" charset="0"/>
              </a:rPr>
              <a:t> to 300 </a:t>
            </a:r>
            <a:r>
              <a:rPr lang="en-US" altLang="ja-JP" dirty="0" err="1" smtClean="0">
                <a:latin typeface="Times" charset="0"/>
                <a:ea typeface="Nimbus Sans L" charset="0"/>
                <a:cs typeface="Nimbus Sans L" charset="0"/>
              </a:rPr>
              <a:t>mas</a:t>
            </a:r>
            <a:r>
              <a:rPr lang="en-US" altLang="ja-JP" dirty="0" smtClean="0">
                <a:latin typeface="Times" charset="0"/>
                <a:ea typeface="Nimbus Sans L" charset="0"/>
                <a:cs typeface="Nimbus Sans L" charset="0"/>
              </a:rPr>
              <a:t> (spectral R~100)</a:t>
            </a: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CfAO Fall Retreat – Lake Arrowhead – Oct 28-31 2010</a:t>
            </a:r>
            <a:endParaRPr lang="en-US"/>
          </a:p>
        </p:txBody>
      </p:sp>
      <p:pic>
        <p:nvPicPr>
          <p:cNvPr id="10" name="Picture 9" descr="FigureFIRS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953837" y="3680949"/>
            <a:ext cx="4135920" cy="31962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33287" y="6592824"/>
            <a:ext cx="1054883" cy="1423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6200000">
            <a:off x="4603057" y="5450058"/>
            <a:ext cx="1054883" cy="1423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76743" y="6454342"/>
            <a:ext cx="91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 (</a:t>
            </a:r>
            <a:r>
              <a:rPr lang="en-US" dirty="0" err="1" smtClean="0"/>
              <a:t>mag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4608839" y="516030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Contrast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61927" y="635635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857956" y="6352143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244908" y="5765132"/>
            <a:ext cx="54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10</a:t>
            </a:r>
            <a:r>
              <a:rPr lang="en-US" baseline="30000" dirty="0" smtClean="0"/>
              <a:t>-5</a:t>
            </a:r>
            <a:endParaRPr lang="en-US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5059312" y="4362310"/>
            <a:ext cx="54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10</a:t>
            </a:r>
            <a:r>
              <a:rPr lang="en-US" baseline="30000" dirty="0" smtClean="0"/>
              <a:t>-2</a:t>
            </a:r>
            <a:endParaRPr lang="en-US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370300" y="4810730"/>
            <a:ext cx="44326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Highly complementary to GPI </a:t>
            </a:r>
            <a:r>
              <a:rPr lang="en-US" sz="2000" dirty="0" smtClean="0"/>
              <a:t>and similar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instruments on large telescopes: 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much smaller working angle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optical wavelength regime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FIRST@Keck</a:t>
            </a:r>
            <a:r>
              <a:rPr lang="en-US" dirty="0" smtClean="0">
                <a:solidFill>
                  <a:srgbClr val="FF0000"/>
                </a:solidFill>
              </a:rPr>
              <a:t> : potential science cases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457" y="1118534"/>
            <a:ext cx="489851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b="1" dirty="0" smtClean="0"/>
              <a:t>Any subject that requires high contrast and high spatial resolution: </a:t>
            </a:r>
          </a:p>
          <a:p>
            <a:pPr>
              <a:buFont typeface="Arial"/>
              <a:buChar char="•"/>
            </a:pPr>
            <a:r>
              <a:rPr lang="en-US" sz="2000" b="1" dirty="0" smtClean="0"/>
              <a:t> Close environment of nearby stars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Low mass star/BD companions</a:t>
            </a:r>
            <a:endParaRPr lang="en-US" sz="2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CfAO Fall Retreat – Lake Arrowhead – Oct 28-31 2010</a:t>
            </a:r>
            <a:endParaRPr lang="en-US"/>
          </a:p>
        </p:txBody>
      </p:sp>
      <p:pic>
        <p:nvPicPr>
          <p:cNvPr id="11" name="Picture 10" descr="gl229b_hst_bi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389" y="1578959"/>
            <a:ext cx="4599339" cy="3248283"/>
          </a:xfrm>
          <a:prstGeom prst="rect">
            <a:avLst/>
          </a:prstGeom>
        </p:spPr>
      </p:pic>
      <p:pic>
        <p:nvPicPr>
          <p:cNvPr id="12" name="Picture 11" descr="gl229_I_nakajima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530" y="1799503"/>
            <a:ext cx="3146199" cy="309639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600236" y="3183918"/>
            <a:ext cx="320040" cy="32004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13080" y="2772928"/>
            <a:ext cx="1550600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0"/>
              </a:spcAft>
            </a:pPr>
            <a:r>
              <a:rPr lang="en-US" sz="2000" b="1" dirty="0" smtClean="0">
                <a:solidFill>
                  <a:srgbClr val="FF0000"/>
                </a:solidFill>
              </a:rPr>
              <a:t>FIRST FOV</a:t>
            </a:r>
          </a:p>
          <a:p>
            <a:pPr algn="ctr">
              <a:spcAft>
                <a:spcPts val="3000"/>
              </a:spcAft>
            </a:pPr>
            <a:r>
              <a:rPr lang="en-US" sz="2000" b="1" dirty="0" smtClean="0">
                <a:solidFill>
                  <a:srgbClr val="FF0000"/>
                </a:solidFill>
              </a:rPr>
              <a:t>enlarged 10x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444362" y="4303520"/>
            <a:ext cx="905434" cy="258682"/>
          </a:xfrm>
          <a:prstGeom prst="straightConnector1">
            <a:avLst/>
          </a:prstGeom>
          <a:ln w="38100" cmpd="sng">
            <a:solidFill>
              <a:schemeClr val="bg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02159" y="4895895"/>
            <a:ext cx="2236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Nakajima et al. (1995)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Aperture </a:t>
            </a:r>
            <a:r>
              <a:rPr lang="fr-FR" dirty="0" err="1" smtClean="0">
                <a:solidFill>
                  <a:srgbClr val="FF0000"/>
                </a:solidFill>
              </a:rPr>
              <a:t>masking</a:t>
            </a:r>
            <a:r>
              <a:rPr lang="fr-FR" dirty="0" smtClean="0">
                <a:solidFill>
                  <a:srgbClr val="FF0000"/>
                </a:solidFill>
              </a:rPr>
              <a:t>: </a:t>
            </a:r>
            <a:r>
              <a:rPr lang="fr-FR" dirty="0" err="1" smtClean="0">
                <a:solidFill>
                  <a:srgbClr val="FF0000"/>
                </a:solidFill>
              </a:rPr>
              <a:t>Keck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experiment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345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47800"/>
            <a:ext cx="2971800" cy="302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345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1527710"/>
            <a:ext cx="5181600" cy="288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420" y="4699695"/>
            <a:ext cx="2401965" cy="16013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6873" y="4901555"/>
            <a:ext cx="5528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Keck-10m primary mirror is transformed into a separate‐element, multiple‐aperture interferometer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CfAO Fall Retreat – Lake Arrowhead – Oct 28-31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FIRST@Keck</a:t>
            </a:r>
            <a:r>
              <a:rPr lang="en-US" dirty="0" smtClean="0">
                <a:solidFill>
                  <a:srgbClr val="FF0000"/>
                </a:solidFill>
              </a:rPr>
              <a:t> : potential science cases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457" y="1118534"/>
            <a:ext cx="489851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b="1" dirty="0" smtClean="0"/>
              <a:t>Any subject that requires high contrast and high spatial resolution: </a:t>
            </a:r>
          </a:p>
          <a:p>
            <a:pPr>
              <a:buFont typeface="Arial"/>
              <a:buChar char="•"/>
            </a:pPr>
            <a:r>
              <a:rPr lang="en-US" sz="2000" b="1" dirty="0" smtClean="0"/>
              <a:t> Close environment of nearby stars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Low mass star/BD companions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Exoplanets</a:t>
            </a:r>
            <a:endParaRPr lang="en-US" sz="2000" dirty="0" smtClean="0"/>
          </a:p>
          <a:p>
            <a:pPr lvl="1">
              <a:buFont typeface="Arial"/>
              <a:buChar char="•"/>
            </a:pPr>
            <a:r>
              <a:rPr lang="en-US" sz="2000" dirty="0" smtClean="0"/>
              <a:t> Inner regions of debris disks</a:t>
            </a:r>
            <a:endParaRPr lang="en-US" sz="2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67918" y="6356350"/>
            <a:ext cx="3962400" cy="365125"/>
          </a:xfrm>
        </p:spPr>
        <p:txBody>
          <a:bodyPr/>
          <a:lstStyle/>
          <a:p>
            <a:r>
              <a:rPr lang="en-US" smtClean="0"/>
              <a:t>CfAO Fall Retreat – Lake Arrowhead – Oct 28-31 2010</a:t>
            </a:r>
            <a:endParaRPr lang="en-US"/>
          </a:p>
        </p:txBody>
      </p:sp>
      <p:pic>
        <p:nvPicPr>
          <p:cNvPr id="10" name="Picture 9" descr="betapic_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21" y="3468885"/>
            <a:ext cx="8307697" cy="2011794"/>
          </a:xfrm>
          <a:prstGeom prst="rect">
            <a:avLst/>
          </a:prstGeom>
        </p:spPr>
      </p:pic>
      <p:pic>
        <p:nvPicPr>
          <p:cNvPr id="13" name="Picture 12" descr="BPic_lagrange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954" y="3299801"/>
            <a:ext cx="4621901" cy="297173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23979" y="4724933"/>
            <a:ext cx="164592" cy="16018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489185" y="4336265"/>
            <a:ext cx="1252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0"/>
              </a:spcAft>
            </a:pPr>
            <a:r>
              <a:rPr lang="en-US" sz="2000" b="1" dirty="0" smtClean="0">
                <a:solidFill>
                  <a:srgbClr val="FF0000"/>
                </a:solidFill>
              </a:rPr>
              <a:t>FIRST FOV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50231" y="5918366"/>
            <a:ext cx="2207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Lagrange et al. (2010)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41759" y="3090657"/>
            <a:ext cx="2451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Golimowski</a:t>
            </a:r>
            <a:r>
              <a:rPr lang="en-US" dirty="0" smtClean="0"/>
              <a:t> et al. (2006)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FIRST@Keck</a:t>
            </a:r>
            <a:r>
              <a:rPr lang="en-US" dirty="0" smtClean="0">
                <a:solidFill>
                  <a:srgbClr val="FF0000"/>
                </a:solidFill>
              </a:rPr>
              <a:t> : potential science cases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457" y="1118534"/>
            <a:ext cx="489851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b="1" dirty="0" smtClean="0"/>
              <a:t>Any subject that requires high contrast and high spatial resolution: </a:t>
            </a:r>
          </a:p>
          <a:p>
            <a:pPr>
              <a:buFont typeface="Arial"/>
              <a:buChar char="•"/>
            </a:pPr>
            <a:r>
              <a:rPr lang="en-US" sz="2000" b="1" dirty="0" smtClean="0"/>
              <a:t> Close environment of nearby stars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Low mass star/BD companions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Exoplanets</a:t>
            </a:r>
            <a:endParaRPr lang="en-US" sz="2000" dirty="0" smtClean="0"/>
          </a:p>
          <a:p>
            <a:pPr lvl="1">
              <a:buFont typeface="Arial"/>
              <a:buChar char="•"/>
            </a:pPr>
            <a:r>
              <a:rPr lang="en-US" sz="2000" dirty="0" smtClean="0"/>
              <a:t> Inner regions of debris disks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Mass loss in evolved objects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WR stars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Protoplanetary</a:t>
            </a:r>
            <a:r>
              <a:rPr lang="en-US" sz="2000" dirty="0" smtClean="0"/>
              <a:t> nebulae</a:t>
            </a:r>
            <a:endParaRPr lang="en-US" sz="2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CfAO Fall Retreat – Lake Arrowhead – Oct 28-31 2010</a:t>
            </a:r>
            <a:endParaRPr lang="en-US"/>
          </a:p>
        </p:txBody>
      </p:sp>
      <p:pic>
        <p:nvPicPr>
          <p:cNvPr id="13" name="morph.gif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66936" y="1143000"/>
            <a:ext cx="2413000" cy="2413000"/>
          </a:xfrm>
          <a:prstGeom prst="rect">
            <a:avLst/>
          </a:prstGeom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641831" y="3155698"/>
            <a:ext cx="1922463" cy="376238"/>
            <a:chOff x="851" y="2544"/>
            <a:chExt cx="1211" cy="237"/>
          </a:xfrm>
        </p:grpSpPr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851" y="2552"/>
              <a:ext cx="1211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defTabSz="762000"/>
              <a:r>
                <a:rPr lang="fr-FR" sz="1800" dirty="0">
                  <a:solidFill>
                    <a:schemeClr val="bg1"/>
                  </a:solidFill>
                </a:rPr>
                <a:t>160 </a:t>
              </a:r>
              <a:r>
                <a:rPr lang="fr-FR" sz="1800" dirty="0" err="1">
                  <a:solidFill>
                    <a:schemeClr val="bg1"/>
                  </a:solidFill>
                </a:rPr>
                <a:t>u.a</a:t>
              </a:r>
              <a:r>
                <a:rPr lang="fr-FR" sz="1800" dirty="0">
                  <a:solidFill>
                    <a:schemeClr val="bg1"/>
                  </a:solidFill>
                </a:rPr>
                <a:t>. = 100 mas</a:t>
              </a:r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1156" y="2544"/>
              <a:ext cx="66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850597" y="3487348"/>
            <a:ext cx="1066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Tuthill</a:t>
            </a:r>
            <a:r>
              <a:rPr lang="en-US" dirty="0" smtClean="0"/>
              <a:t> </a:t>
            </a:r>
            <a:r>
              <a:rPr lang="en-US" dirty="0" smtClean="0"/>
              <a:t>et</a:t>
            </a:r>
          </a:p>
          <a:p>
            <a:pPr algn="ctr"/>
            <a:r>
              <a:rPr lang="en-US" dirty="0" smtClean="0"/>
              <a:t>al</a:t>
            </a:r>
            <a:r>
              <a:rPr lang="en-US" dirty="0" smtClean="0"/>
              <a:t>. (1999)</a:t>
            </a:r>
            <a:endParaRPr lang="en-US" dirty="0"/>
          </a:p>
        </p:txBody>
      </p:sp>
      <p:pic>
        <p:nvPicPr>
          <p:cNvPr id="22" name="Picture 21" descr="redrectangle_hst_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707" y="3636094"/>
            <a:ext cx="3844084" cy="2721505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5370636" y="4799141"/>
            <a:ext cx="384048" cy="38404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793454" y="4411393"/>
            <a:ext cx="1550600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0"/>
              </a:spcAft>
            </a:pPr>
            <a:r>
              <a:rPr lang="en-US" sz="2000" b="1" dirty="0" smtClean="0">
                <a:solidFill>
                  <a:srgbClr val="FF0000"/>
                </a:solidFill>
              </a:rPr>
              <a:t>FIRST FOV</a:t>
            </a:r>
          </a:p>
          <a:p>
            <a:pPr algn="ctr">
              <a:spcAft>
                <a:spcPts val="3000"/>
              </a:spcAft>
            </a:pPr>
            <a:r>
              <a:rPr lang="en-US" sz="2000" b="1" dirty="0" smtClean="0">
                <a:solidFill>
                  <a:srgbClr val="FF0000"/>
                </a:solidFill>
              </a:rPr>
              <a:t>enlarged 10x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2748282" y="5477924"/>
            <a:ext cx="138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 ESA/NASA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FIRST@Keck</a:t>
            </a:r>
            <a:r>
              <a:rPr lang="en-US" dirty="0" smtClean="0">
                <a:solidFill>
                  <a:srgbClr val="FF0000"/>
                </a:solidFill>
              </a:rPr>
              <a:t> : potential science cases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457" y="1118534"/>
            <a:ext cx="4898514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b="1" dirty="0" smtClean="0"/>
              <a:t>Any subject that requires high contrast and high spatial resolution: </a:t>
            </a:r>
          </a:p>
          <a:p>
            <a:pPr>
              <a:buFont typeface="Arial"/>
              <a:buChar char="•"/>
            </a:pPr>
            <a:r>
              <a:rPr lang="en-US" sz="2000" b="1" dirty="0" smtClean="0"/>
              <a:t> Close environment of nearby stars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Low mass star/BD companions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Exoplanets</a:t>
            </a:r>
            <a:endParaRPr lang="en-US" sz="2000" dirty="0" smtClean="0"/>
          </a:p>
          <a:p>
            <a:pPr lvl="1">
              <a:buFont typeface="Arial"/>
              <a:buChar char="•"/>
            </a:pPr>
            <a:r>
              <a:rPr lang="en-US" sz="2000" dirty="0" smtClean="0"/>
              <a:t> Inner regions of debris disks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Mass loss in evolved objects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WR stars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Protoplanetary</a:t>
            </a:r>
            <a:r>
              <a:rPr lang="en-US" sz="2000" dirty="0" smtClean="0"/>
              <a:t> nebulae</a:t>
            </a:r>
          </a:p>
          <a:p>
            <a:pPr>
              <a:buFont typeface="Arial"/>
              <a:buChar char="•"/>
            </a:pPr>
            <a:r>
              <a:rPr lang="en-US" sz="2000" b="1" dirty="0" smtClean="0"/>
              <a:t> Surface of supergiant stars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CfAO Fall Retreat – Lake Arrowhead – Oct 28-31 2010</a:t>
            </a:r>
            <a:endParaRPr lang="en-US"/>
          </a:p>
        </p:txBody>
      </p:sp>
      <p:pic>
        <p:nvPicPr>
          <p:cNvPr id="10" name="Picture 9" descr="betelgeuse_hstUV_GilligandDupree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563" y="2791826"/>
            <a:ext cx="5011236" cy="34501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71433" y="2422494"/>
            <a:ext cx="2613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Gilligand</a:t>
            </a:r>
            <a:r>
              <a:rPr lang="en-US" dirty="0" smtClean="0"/>
              <a:t> &amp; Dupree (1996)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FIRST@Keck</a:t>
            </a:r>
            <a:r>
              <a:rPr lang="en-US" dirty="0" smtClean="0">
                <a:solidFill>
                  <a:srgbClr val="FF0000"/>
                </a:solidFill>
              </a:rPr>
              <a:t> : potential science cases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457" y="1118534"/>
            <a:ext cx="4898514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b="1" dirty="0" smtClean="0"/>
              <a:t>Any subject that requires high contrast and high spatial resolution: </a:t>
            </a:r>
          </a:p>
          <a:p>
            <a:pPr>
              <a:buFont typeface="Arial"/>
              <a:buChar char="•"/>
            </a:pPr>
            <a:r>
              <a:rPr lang="en-US" sz="2000" b="1" dirty="0" smtClean="0"/>
              <a:t> Close environment of nearby stars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Low mass star/BD companions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Exoplanets</a:t>
            </a:r>
            <a:endParaRPr lang="en-US" sz="2000" dirty="0" smtClean="0"/>
          </a:p>
          <a:p>
            <a:pPr lvl="1">
              <a:buFont typeface="Arial"/>
              <a:buChar char="•"/>
            </a:pPr>
            <a:r>
              <a:rPr lang="en-US" sz="2000" dirty="0" smtClean="0"/>
              <a:t> Inner regions of debris disks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Mass loss in evolved objects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WR stars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Protoplanetary</a:t>
            </a:r>
            <a:r>
              <a:rPr lang="en-US" sz="2000" dirty="0" smtClean="0"/>
              <a:t> nebulae</a:t>
            </a:r>
          </a:p>
          <a:p>
            <a:pPr>
              <a:buFont typeface="Arial"/>
              <a:buChar char="•"/>
            </a:pPr>
            <a:r>
              <a:rPr lang="en-US" sz="2000" b="1" dirty="0" smtClean="0"/>
              <a:t> Surface of supergiant stars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CfAO Fall Retreat – Lake Arrowhead – Oct 28-31 2010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4230" y="5434899"/>
            <a:ext cx="89024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/>
              <a:t>Because FIRST opens a new window in terms of resolution/contrast,</a:t>
            </a:r>
          </a:p>
          <a:p>
            <a:pPr algn="ctr"/>
            <a:r>
              <a:rPr lang="en-US" sz="2400" b="1" i="1" dirty="0" smtClean="0"/>
              <a:t>it is bound to unearth unexpected details for a wide range of objects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101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Thanks!!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IMG_882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58" r="-10658"/>
          <a:stretch>
            <a:fillRect/>
          </a:stretch>
        </p:blipFill>
        <p:spPr>
          <a:xfrm>
            <a:off x="457200" y="834171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759364" y="5360134"/>
            <a:ext cx="7760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 Thanks to the Lick Observatory and its amazing staff  from the FIRST team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6713" y="5934670"/>
            <a:ext cx="7179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Future Funding ($700K for a 1XX elements FIRST)</a:t>
            </a:r>
          </a:p>
          <a:p>
            <a:r>
              <a:rPr lang="en-US" dirty="0" smtClean="0"/>
              <a:t>: NSF-ATI 2010, NSF-MRI in 2011, NASA-ORIGIN in 2011, NASA-ARA in 2011</a:t>
            </a:r>
          </a:p>
          <a:p>
            <a:r>
              <a:rPr lang="en-US" dirty="0" smtClean="0"/>
              <a:t>			   EU/FP-7, CNRS, JAXA-EU…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orph.gif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1000" y="1509854"/>
            <a:ext cx="2413000" cy="2413000"/>
          </a:xfrm>
          <a:prstGeom prst="rect">
            <a:avLst/>
          </a:prstGeom>
        </p:spPr>
      </p:pic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164117" y="3911412"/>
            <a:ext cx="2906644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 defTabSz="762000"/>
            <a:r>
              <a:rPr lang="fr-FR" sz="1600" dirty="0" err="1" smtClean="0"/>
              <a:t>Pinwheel</a:t>
            </a:r>
            <a:r>
              <a:rPr lang="fr-FR" sz="1600" dirty="0" smtClean="0"/>
              <a:t> </a:t>
            </a:r>
            <a:r>
              <a:rPr lang="fr-FR" sz="1600" dirty="0" err="1" smtClean="0"/>
              <a:t>Nebula</a:t>
            </a:r>
            <a:r>
              <a:rPr lang="fr-FR" sz="1600" dirty="0" smtClean="0"/>
              <a:t> (WR 104)</a:t>
            </a:r>
          </a:p>
          <a:p>
            <a:pPr algn="ctr" defTabSz="762000"/>
            <a:r>
              <a:rPr lang="fr-FR" sz="1600" dirty="0" err="1" smtClean="0"/>
              <a:t>Tuthill</a:t>
            </a:r>
            <a:r>
              <a:rPr lang="fr-FR" sz="1600" dirty="0"/>
              <a:t>, Monnier &amp; </a:t>
            </a:r>
            <a:r>
              <a:rPr lang="fr-FR" sz="1600" dirty="0" err="1"/>
              <a:t>Danchi</a:t>
            </a:r>
            <a:r>
              <a:rPr lang="fr-FR" sz="1600" dirty="0"/>
              <a:t> (1999)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55895" y="3522552"/>
            <a:ext cx="1922463" cy="411163"/>
            <a:chOff x="851" y="2544"/>
            <a:chExt cx="1211" cy="259"/>
          </a:xfrm>
        </p:grpSpPr>
        <p:sp>
          <p:nvSpPr>
            <p:cNvPr id="238597" name="Rectangle 5"/>
            <p:cNvSpPr>
              <a:spLocks noChangeArrowheads="1"/>
            </p:cNvSpPr>
            <p:nvPr/>
          </p:nvSpPr>
          <p:spPr bwMode="auto">
            <a:xfrm>
              <a:off x="851" y="2574"/>
              <a:ext cx="1211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defTabSz="762000"/>
              <a:r>
                <a:rPr lang="fr-FR" sz="1800" dirty="0">
                  <a:solidFill>
                    <a:schemeClr val="bg1"/>
                  </a:solidFill>
                </a:rPr>
                <a:t>160 </a:t>
              </a:r>
              <a:r>
                <a:rPr lang="fr-FR" sz="1800" dirty="0" err="1">
                  <a:solidFill>
                    <a:schemeClr val="bg1"/>
                  </a:solidFill>
                </a:rPr>
                <a:t>u.a</a:t>
              </a:r>
              <a:r>
                <a:rPr lang="fr-FR" sz="1800" dirty="0">
                  <a:solidFill>
                    <a:schemeClr val="bg1"/>
                  </a:solidFill>
                </a:rPr>
                <a:t>. = 100 mas</a:t>
              </a:r>
            </a:p>
          </p:txBody>
        </p:sp>
        <p:sp>
          <p:nvSpPr>
            <p:cNvPr id="238598" name="Line 6"/>
            <p:cNvSpPr>
              <a:spLocks noChangeShapeType="1"/>
            </p:cNvSpPr>
            <p:nvPr/>
          </p:nvSpPr>
          <p:spPr bwMode="auto">
            <a:xfrm>
              <a:off x="1156" y="2544"/>
              <a:ext cx="66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8600" name="Rectangle 8"/>
          <p:cNvSpPr>
            <a:spLocks noChangeArrowheads="1"/>
          </p:cNvSpPr>
          <p:nvPr/>
        </p:nvSpPr>
        <p:spPr bwMode="auto">
          <a:xfrm>
            <a:off x="381000" y="76200"/>
            <a:ext cx="8458200" cy="97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4000" dirty="0" err="1" smtClean="0">
                <a:solidFill>
                  <a:srgbClr val="FF0000"/>
                </a:solidFill>
                <a:latin typeface="+mj-lt"/>
              </a:rPr>
              <a:t>Scientific</a:t>
            </a:r>
            <a:r>
              <a:rPr lang="fr-FR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4000" dirty="0" err="1" smtClean="0">
                <a:solidFill>
                  <a:srgbClr val="FF0000"/>
                </a:solidFill>
                <a:latin typeface="+mj-lt"/>
              </a:rPr>
              <a:t>Results</a:t>
            </a:r>
            <a:r>
              <a:rPr lang="fr-FR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4000" dirty="0" err="1" smtClean="0">
                <a:solidFill>
                  <a:srgbClr val="FF0000"/>
                </a:solidFill>
                <a:latin typeface="+mj-lt"/>
              </a:rPr>
              <a:t>with</a:t>
            </a:r>
            <a:r>
              <a:rPr lang="fr-FR" sz="4000" dirty="0" smtClean="0">
                <a:solidFill>
                  <a:srgbClr val="FF0000"/>
                </a:solidFill>
                <a:latin typeface="+mj-lt"/>
              </a:rPr>
              <a:t> Aperture </a:t>
            </a:r>
            <a:r>
              <a:rPr lang="fr-FR" sz="4000" dirty="0" err="1" smtClean="0">
                <a:solidFill>
                  <a:srgbClr val="FF0000"/>
                </a:solidFill>
                <a:latin typeface="+mj-lt"/>
              </a:rPr>
              <a:t>Masking</a:t>
            </a:r>
            <a:endParaRPr lang="fr-FR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895" y="4648040"/>
            <a:ext cx="757130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Today ~15 refereed papers using Aperture Masking technique</a:t>
            </a:r>
          </a:p>
          <a:p>
            <a:pPr>
              <a:buFont typeface="Arial"/>
              <a:buChar char="•"/>
            </a:pPr>
            <a:r>
              <a:rPr lang="en-US" dirty="0" smtClean="0"/>
              <a:t> Aperture masks are available on all 8-10m class telescopes equipped with AO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BUT</a:t>
            </a:r>
          </a:p>
          <a:p>
            <a:pPr>
              <a:buFont typeface="Arial"/>
              <a:buChar char="•"/>
            </a:pPr>
            <a:r>
              <a:rPr lang="en-US" dirty="0" smtClean="0"/>
              <a:t> Uses a small fraction of the pupil (time consuming)</a:t>
            </a:r>
          </a:p>
          <a:p>
            <a:pPr>
              <a:buFont typeface="Arial"/>
              <a:buChar char="•"/>
            </a:pPr>
            <a:r>
              <a:rPr lang="en-US" dirty="0" smtClean="0"/>
              <a:t> Observations in the NIR (because of AO) </a:t>
            </a:r>
            <a:r>
              <a:rPr lang="en-US" sz="14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“limited” spatial resolution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 “Limited” contrast (3:1 at 0.6 λ/D or 100:1 at λ/D)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3581" y="1509854"/>
            <a:ext cx="2934434" cy="2118661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159393" y="3629631"/>
            <a:ext cx="2914459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 defTabSz="762000"/>
            <a:r>
              <a:rPr lang="fr-FR" sz="1600" dirty="0" err="1" smtClean="0"/>
              <a:t>Search</a:t>
            </a:r>
            <a:r>
              <a:rPr lang="fr-FR" sz="1600" dirty="0" smtClean="0"/>
              <a:t> for </a:t>
            </a:r>
            <a:r>
              <a:rPr lang="fr-FR" sz="1600" dirty="0" err="1" smtClean="0"/>
              <a:t>low-mass</a:t>
            </a:r>
            <a:r>
              <a:rPr lang="fr-FR" sz="1600" dirty="0" smtClean="0"/>
              <a:t> </a:t>
            </a:r>
            <a:r>
              <a:rPr lang="fr-FR" sz="1600" dirty="0" err="1" smtClean="0"/>
              <a:t>companions</a:t>
            </a:r>
            <a:endParaRPr lang="fr-FR" sz="1600" dirty="0" smtClean="0"/>
          </a:p>
          <a:p>
            <a:pPr algn="ctr" defTabSz="762000"/>
            <a:r>
              <a:rPr lang="fr-FR" sz="1600" dirty="0" smtClean="0"/>
              <a:t>Kraus et al. (2008) </a:t>
            </a:r>
            <a:endParaRPr lang="fr-FR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92417" y="1052991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First Keck result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90635" y="1084412"/>
            <a:ext cx="1816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76092"/>
                </a:solidFill>
              </a:rPr>
              <a:t>Latest Keck result</a:t>
            </a:r>
            <a:endParaRPr lang="en-US" dirty="0">
              <a:solidFill>
                <a:srgbClr val="37609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7116" y="1509854"/>
            <a:ext cx="2121093" cy="24688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Nakajima et al. 1989</a:t>
            </a:r>
          </a:p>
          <a:p>
            <a:r>
              <a:rPr lang="en-US" dirty="0" err="1" smtClean="0"/>
              <a:t>Pravdo</a:t>
            </a:r>
            <a:r>
              <a:rPr lang="en-US" dirty="0" smtClean="0"/>
              <a:t> et al. 2006</a:t>
            </a:r>
          </a:p>
          <a:p>
            <a:r>
              <a:rPr lang="en-US" dirty="0" smtClean="0"/>
              <a:t>Lloyd et al. 2006</a:t>
            </a:r>
          </a:p>
          <a:p>
            <a:r>
              <a:rPr lang="en-US" dirty="0" smtClean="0"/>
              <a:t>Ireland et al. 2008</a:t>
            </a:r>
          </a:p>
          <a:p>
            <a:r>
              <a:rPr lang="en-US" dirty="0" smtClean="0"/>
              <a:t>Woodruff et al. 2008</a:t>
            </a:r>
          </a:p>
          <a:p>
            <a:r>
              <a:rPr lang="en-US" dirty="0" smtClean="0"/>
              <a:t>Woodruff et al. 2009</a:t>
            </a:r>
          </a:p>
          <a:p>
            <a:endParaRPr lang="en-US" dirty="0" smtClean="0"/>
          </a:p>
          <a:p>
            <a:r>
              <a:rPr lang="en-US" dirty="0" smtClean="0"/>
              <a:t>and others….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CfAO Fall Retreat – Lake Arrowhead – Oct 28-31 2010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858700" y="1532738"/>
            <a:ext cx="946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0.6 λ/D</a:t>
            </a: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FR 2:1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19229" y="2907402"/>
            <a:ext cx="1461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27mas, K band</a:t>
            </a:r>
            <a:endParaRPr lang="en-US" sz="16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82532" y="1509854"/>
            <a:ext cx="1811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Keck I @ 2.27 </a:t>
            </a:r>
            <a:r>
              <a:rPr lang="en-US" dirty="0" err="1" smtClean="0">
                <a:solidFill>
                  <a:schemeClr val="bg1"/>
                </a:solidFill>
              </a:rPr>
              <a:t>μm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18736" y="612694"/>
            <a:ext cx="7463386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Times" charset="0"/>
              </a:rPr>
              <a:t>Fundamental idea: apply techniques developed for long baseline interferometry to a single telescope (Perrin et al. 2006)</a:t>
            </a:r>
            <a:endParaRPr lang="en-GB" dirty="0">
              <a:latin typeface="Times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1476" y="3689519"/>
            <a:ext cx="85319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altLang="ja-JP" sz="1700" b="1" dirty="0" smtClean="0">
                <a:solidFill>
                  <a:srgbClr val="0000FF"/>
                </a:solidFill>
                <a:latin typeface="Times" charset="0"/>
                <a:ea typeface="Nimbus Sans L" charset="0"/>
                <a:cs typeface="Nimbus Sans L" charset="0"/>
              </a:rPr>
              <a:t>Principles:</a:t>
            </a:r>
          </a:p>
          <a:p>
            <a:pPr hangingPunct="0">
              <a:buFont typeface="Arial"/>
              <a:buChar char="•"/>
            </a:pPr>
            <a:r>
              <a:rPr lang="en-US" altLang="ja-JP" sz="1700" dirty="0" smtClean="0">
                <a:latin typeface="Times" charset="0"/>
                <a:ea typeface="Nimbus Sans L" charset="0"/>
                <a:cs typeface="Nimbus Sans L" charset="0"/>
              </a:rPr>
              <a:t> The telescope pupil is divided into sub-apertures, each feeding </a:t>
            </a:r>
            <a:r>
              <a:rPr lang="en-US" altLang="ja-JP" sz="1700" b="1" dirty="0" smtClean="0">
                <a:latin typeface="Times" charset="0"/>
                <a:ea typeface="Nimbus Sans L" charset="0"/>
                <a:cs typeface="Nimbus Sans L" charset="0"/>
              </a:rPr>
              <a:t>a single-mode fiber</a:t>
            </a:r>
          </a:p>
          <a:p>
            <a:pPr hangingPunct="0">
              <a:buFont typeface="Arial"/>
              <a:buChar char="•"/>
            </a:pPr>
            <a:r>
              <a:rPr lang="en-US" altLang="ja-JP" sz="1700" dirty="0" smtClean="0">
                <a:latin typeface="Times" charset="0"/>
                <a:ea typeface="Nimbus Sans L" charset="0"/>
                <a:cs typeface="Nimbus Sans L" charset="0"/>
              </a:rPr>
              <a:t> Output sub-apertures are </a:t>
            </a:r>
            <a:r>
              <a:rPr lang="en-US" altLang="ja-JP" sz="1700" b="1" dirty="0" smtClean="0">
                <a:latin typeface="Times" charset="0"/>
                <a:ea typeface="Nimbus Sans L" charset="0"/>
                <a:cs typeface="Nimbus Sans L" charset="0"/>
              </a:rPr>
              <a:t>rearranged non-redundantly</a:t>
            </a:r>
            <a:endParaRPr lang="en-US" altLang="ja-JP" sz="1700" dirty="0" smtClean="0">
              <a:latin typeface="Times" charset="0"/>
              <a:ea typeface="Nimbus Sans L" charset="0"/>
              <a:cs typeface="Nimbus Sans L" charset="0"/>
            </a:endParaRPr>
          </a:p>
          <a:p>
            <a:pPr hangingPunct="0">
              <a:spcAft>
                <a:spcPts val="1200"/>
              </a:spcAft>
              <a:buFont typeface="Arial"/>
              <a:buChar char="•"/>
            </a:pPr>
            <a:r>
              <a:rPr lang="en-US" altLang="ja-JP" sz="1700" dirty="0" smtClean="0">
                <a:latin typeface="Times" charset="0"/>
                <a:ea typeface="Nimbus Sans L" charset="0"/>
                <a:cs typeface="Nimbus Sans L" charset="0"/>
              </a:rPr>
              <a:t> A diffraction-limited image is reconstructed from the fringe pattern analysis with aperture synthesis techniques, free of speckle noise. </a:t>
            </a:r>
          </a:p>
          <a:p>
            <a:pPr hangingPunct="0"/>
            <a:r>
              <a:rPr lang="en-US" altLang="ja-JP" sz="1700" b="1" dirty="0" smtClean="0">
                <a:solidFill>
                  <a:srgbClr val="0000FF"/>
                </a:solidFill>
                <a:latin typeface="Times" charset="0"/>
                <a:ea typeface="Nimbus Sans L" charset="0"/>
                <a:cs typeface="Nimbus Sans L" charset="0"/>
              </a:rPr>
              <a:t>Advantages:</a:t>
            </a:r>
          </a:p>
          <a:p>
            <a:pPr hangingPunct="0">
              <a:buFont typeface="Arial"/>
              <a:buChar char="•"/>
            </a:pPr>
            <a:r>
              <a:rPr lang="en-US" altLang="ja-JP" sz="1700" dirty="0" smtClean="0">
                <a:latin typeface="Times" charset="0"/>
                <a:ea typeface="Nimbus Sans L" charset="0"/>
                <a:cs typeface="Nimbus Sans L" charset="0"/>
              </a:rPr>
              <a:t> Single-mode fibers filter out atmospheric turbulence effects. </a:t>
            </a:r>
          </a:p>
          <a:p>
            <a:pPr hangingPunct="0">
              <a:buFont typeface="Arial"/>
              <a:buChar char="•"/>
            </a:pPr>
            <a:r>
              <a:rPr lang="en-US" altLang="ja-JP" sz="1700" dirty="0" smtClean="0">
                <a:latin typeface="Times" charset="0"/>
                <a:ea typeface="Nimbus Sans L" charset="0"/>
                <a:cs typeface="Nimbus Sans L" charset="0"/>
              </a:rPr>
              <a:t> The non-redundant pupil configuration eliminates redundant noise affecting </a:t>
            </a:r>
            <a:r>
              <a:rPr lang="en-US" altLang="ja-JP" sz="1700" dirty="0" err="1" smtClean="0">
                <a:latin typeface="Times" charset="0"/>
                <a:ea typeface="Nimbus Sans L" charset="0"/>
                <a:cs typeface="Nimbus Sans L" charset="0"/>
              </a:rPr>
              <a:t>wavefront</a:t>
            </a:r>
            <a:r>
              <a:rPr lang="en-US" altLang="ja-JP" sz="1700" dirty="0" smtClean="0">
                <a:latin typeface="Times" charset="0"/>
                <a:ea typeface="Nimbus Sans L" charset="0"/>
                <a:cs typeface="Nimbus Sans L" charset="0"/>
              </a:rPr>
              <a:t> measurement accuracy. </a:t>
            </a:r>
          </a:p>
          <a:p>
            <a:pPr hangingPunct="0"/>
            <a:r>
              <a:rPr lang="en-US" altLang="ja-JP" sz="1700" b="1" dirty="0" smtClean="0">
                <a:latin typeface="Times" charset="0"/>
                <a:ea typeface="Nimbus Sans L" charset="0"/>
                <a:cs typeface="Nimbus Sans L" charset="0"/>
              </a:rPr>
              <a:t>The removal of atmospheric turbulence and redundant </a:t>
            </a:r>
            <a:r>
              <a:rPr lang="en-US" altLang="ja-JP" sz="1700" b="1" dirty="0" smtClean="0">
                <a:latin typeface="Times"/>
                <a:ea typeface="Nimbus Sans L" charset="0"/>
                <a:cs typeface="Times"/>
              </a:rPr>
              <a:t>noise </a:t>
            </a:r>
            <a:r>
              <a:rPr lang="en-US" sz="1600" b="1" dirty="0" smtClean="0">
                <a:latin typeface="Times"/>
                <a:cs typeface="Times"/>
              </a:rPr>
              <a:t>allows the calibration of the OTF/PSF to within photon noise, providing very high stability.</a:t>
            </a:r>
            <a:endParaRPr lang="en-US" altLang="ja-JP" sz="1700" b="1" dirty="0">
              <a:latin typeface="Times"/>
              <a:ea typeface="Nimbus Sans L" charset="0"/>
              <a:cs typeface="Times"/>
            </a:endParaRPr>
          </a:p>
        </p:txBody>
      </p:sp>
      <p:pic>
        <p:nvPicPr>
          <p:cNvPr id="11" name="Picture 4" descr="Figure_2_b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9517" y="1303586"/>
            <a:ext cx="6740969" cy="240768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80123" y="73266"/>
            <a:ext cx="730199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>
                <a:solidFill>
                  <a:srgbClr val="FF0000"/>
                </a:solidFill>
              </a:rPr>
              <a:t>High Dynamic Range Imaging by Pupil Single-Mode Filtering</a:t>
            </a:r>
            <a:endParaRPr lang="en-US" sz="2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Article Reference - 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0-10-15 at 1.32.4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7862783" cy="282022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CfAO Fall Retreat – Lake Arrowhead – Oct 28-31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High </a:t>
            </a:r>
            <a:r>
              <a:rPr lang="fr-FR" dirty="0" err="1" smtClean="0">
                <a:solidFill>
                  <a:srgbClr val="FF0000"/>
                </a:solidFill>
              </a:rPr>
              <a:t>Dynamic</a:t>
            </a:r>
            <a:r>
              <a:rPr lang="fr-FR" dirty="0" smtClean="0">
                <a:solidFill>
                  <a:srgbClr val="FF0000"/>
                </a:solidFill>
              </a:rPr>
              <a:t> Range Imaging </a:t>
            </a:r>
            <a:r>
              <a:rPr lang="fr-FR" dirty="0" err="1" smtClean="0">
                <a:solidFill>
                  <a:srgbClr val="FF0000"/>
                </a:solidFill>
              </a:rPr>
              <a:t>with</a:t>
            </a:r>
            <a:r>
              <a:rPr lang="fr-FR" dirty="0" smtClean="0">
                <a:solidFill>
                  <a:srgbClr val="FF0000"/>
                </a:solidFill>
              </a:rPr>
              <a:t> a </a:t>
            </a:r>
            <a:r>
              <a:rPr lang="fr-FR" dirty="0" err="1" smtClean="0">
                <a:solidFill>
                  <a:srgbClr val="FF0000"/>
                </a:solidFill>
              </a:rPr>
              <a:t>Single-Mode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Pupil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Remapping</a:t>
            </a:r>
            <a:r>
              <a:rPr lang="fr-FR" dirty="0" smtClean="0">
                <a:solidFill>
                  <a:srgbClr val="FF0000"/>
                </a:solidFill>
              </a:rPr>
              <a:t> System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2" name="Picture 21" descr="OTF_Perrin200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39" y="1765631"/>
            <a:ext cx="8134356" cy="319725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0501" y="5043092"/>
            <a:ext cx="82084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Single mode fibers act as a perfect, albeit discrete, phase filter, resulting in an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almost perfect OTF </a:t>
            </a:r>
            <a:r>
              <a:rPr lang="en-US" sz="2000" dirty="0" smtClean="0"/>
              <a:t>even in the presence of atmospheric turbulence.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822480" y="5854242"/>
            <a:ext cx="7367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000" dirty="0" smtClean="0"/>
              <a:t>   Number of unknowns to solve for = 2N (N phases and N fluxes)</a:t>
            </a:r>
          </a:p>
          <a:p>
            <a:r>
              <a:rPr lang="en-US" sz="2000" dirty="0" smtClean="0"/>
              <a:t>which can all be measured thanks to redundancy of input pupil array 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Article Reference- II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shot 2010-10-15 at 1.46.4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5" y="2548166"/>
            <a:ext cx="9144000" cy="29972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CfAO Fall Retreat – Lake Arrowhead – Oct 28-31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09839" y="1641206"/>
            <a:ext cx="8184688" cy="29702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High </a:t>
            </a:r>
            <a:r>
              <a:rPr lang="fr-FR" dirty="0" err="1" smtClean="0">
                <a:solidFill>
                  <a:srgbClr val="FF0000"/>
                </a:solidFill>
              </a:rPr>
              <a:t>Dynamic</a:t>
            </a:r>
            <a:r>
              <a:rPr lang="fr-FR" dirty="0" smtClean="0">
                <a:solidFill>
                  <a:srgbClr val="FF0000"/>
                </a:solidFill>
              </a:rPr>
              <a:t> Range Imaging </a:t>
            </a:r>
            <a:r>
              <a:rPr lang="fr-FR" dirty="0" err="1" smtClean="0">
                <a:solidFill>
                  <a:srgbClr val="FF0000"/>
                </a:solidFill>
              </a:rPr>
              <a:t>with</a:t>
            </a:r>
            <a:r>
              <a:rPr lang="fr-FR" dirty="0" smtClean="0">
                <a:solidFill>
                  <a:srgbClr val="FF0000"/>
                </a:solidFill>
              </a:rPr>
              <a:t> a </a:t>
            </a:r>
            <a:r>
              <a:rPr lang="fr-FR" dirty="0" err="1" smtClean="0">
                <a:solidFill>
                  <a:srgbClr val="FF0000"/>
                </a:solidFill>
              </a:rPr>
              <a:t>Single-Mode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Pupil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Remapping</a:t>
            </a:r>
            <a:r>
              <a:rPr lang="fr-FR" dirty="0" smtClean="0">
                <a:solidFill>
                  <a:srgbClr val="FF0000"/>
                </a:solidFill>
              </a:rPr>
              <a:t> System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48835" name="Picture 3" descr="Figure_3"/>
          <p:cNvPicPr>
            <a:picLocks noChangeAspect="1" noChangeArrowheads="1"/>
          </p:cNvPicPr>
          <p:nvPr/>
        </p:nvPicPr>
        <p:blipFill>
          <a:blip r:embed="rId3"/>
          <a:srcRect r="4185"/>
          <a:stretch>
            <a:fillRect/>
          </a:stretch>
        </p:blipFill>
        <p:spPr bwMode="auto">
          <a:xfrm>
            <a:off x="1090449" y="2025381"/>
            <a:ext cx="6977063" cy="2287587"/>
          </a:xfrm>
          <a:prstGeom prst="rect">
            <a:avLst/>
          </a:prstGeom>
          <a:noFill/>
        </p:spPr>
      </p:pic>
      <p:sp>
        <p:nvSpPr>
          <p:cNvPr id="248836" name="Text Box 4"/>
          <p:cNvSpPr txBox="1">
            <a:spLocks noChangeArrowheads="1"/>
          </p:cNvSpPr>
          <p:nvPr/>
        </p:nvSpPr>
        <p:spPr bwMode="auto">
          <a:xfrm>
            <a:off x="398984" y="1641206"/>
            <a:ext cx="71647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600" dirty="0" smtClean="0">
                <a:latin typeface="Times" charset="0"/>
              </a:rPr>
              <a:t>Star Magnitude:    </a:t>
            </a:r>
            <a:r>
              <a:rPr lang="fr-FR" sz="1600" dirty="0">
                <a:latin typeface="Times" charset="0"/>
              </a:rPr>
              <a:t>V=10		       </a:t>
            </a:r>
            <a:r>
              <a:rPr lang="fr-FR" sz="1600" dirty="0" smtClean="0">
                <a:latin typeface="Times" charset="0"/>
              </a:rPr>
              <a:t>                </a:t>
            </a:r>
            <a:r>
              <a:rPr lang="fr-FR" sz="1600" dirty="0">
                <a:latin typeface="Times" charset="0"/>
              </a:rPr>
              <a:t>V=5		</a:t>
            </a:r>
            <a:r>
              <a:rPr lang="fr-FR" sz="1600" dirty="0" smtClean="0">
                <a:latin typeface="Times" charset="0"/>
              </a:rPr>
              <a:t>	                </a:t>
            </a:r>
            <a:r>
              <a:rPr lang="fr-FR" sz="1600" dirty="0">
                <a:latin typeface="Times" charset="0"/>
              </a:rPr>
              <a:t>V=0</a:t>
            </a:r>
          </a:p>
        </p:txBody>
      </p:sp>
      <p:sp>
        <p:nvSpPr>
          <p:cNvPr id="248837" name="Text Box 5"/>
          <p:cNvSpPr txBox="1">
            <a:spLocks noChangeArrowheads="1"/>
          </p:cNvSpPr>
          <p:nvPr/>
        </p:nvSpPr>
        <p:spPr bwMode="auto">
          <a:xfrm>
            <a:off x="6289512" y="3417618"/>
            <a:ext cx="4738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  <a:latin typeface="Times" charset="0"/>
              </a:rPr>
              <a:t>disc</a:t>
            </a:r>
            <a:endParaRPr lang="fr-FR" dirty="0">
              <a:latin typeface="Times" charset="0"/>
            </a:endParaRPr>
          </a:p>
        </p:txBody>
      </p:sp>
      <p:sp>
        <p:nvSpPr>
          <p:cNvPr id="248838" name="Rectangle 6"/>
          <p:cNvSpPr>
            <a:spLocks noChangeArrowheads="1"/>
          </p:cNvSpPr>
          <p:nvPr/>
        </p:nvSpPr>
        <p:spPr bwMode="auto">
          <a:xfrm>
            <a:off x="7268999" y="2298431"/>
            <a:ext cx="898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400" dirty="0" err="1" smtClean="0">
                <a:solidFill>
                  <a:srgbClr val="FF0000"/>
                </a:solidFill>
                <a:latin typeface="Times" charset="0"/>
              </a:rPr>
              <a:t>comp</a:t>
            </a:r>
            <a:r>
              <a:rPr lang="fr-FR" sz="1400" dirty="0" smtClean="0">
                <a:solidFill>
                  <a:srgbClr val="FF0000"/>
                </a:solidFill>
                <a:latin typeface="Times" charset="0"/>
              </a:rPr>
              <a:t> A</a:t>
            </a:r>
            <a:endParaRPr lang="fr-FR" sz="14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248839" name="Rectangle 7"/>
          <p:cNvSpPr>
            <a:spLocks noChangeArrowheads="1"/>
          </p:cNvSpPr>
          <p:nvPr/>
        </p:nvSpPr>
        <p:spPr bwMode="auto">
          <a:xfrm>
            <a:off x="5795799" y="2085706"/>
            <a:ext cx="898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400" dirty="0" err="1" smtClean="0">
                <a:solidFill>
                  <a:srgbClr val="FF0000"/>
                </a:solidFill>
                <a:latin typeface="Times" charset="0"/>
              </a:rPr>
              <a:t>comp</a:t>
            </a:r>
            <a:r>
              <a:rPr lang="fr-FR" sz="1400" dirty="0" smtClean="0">
                <a:solidFill>
                  <a:srgbClr val="FF0000"/>
                </a:solidFill>
                <a:latin typeface="Times" charset="0"/>
              </a:rPr>
              <a:t> B</a:t>
            </a:r>
            <a:endParaRPr lang="fr-FR" sz="14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248841" name="Rectangle 9"/>
          <p:cNvSpPr>
            <a:spLocks noChangeArrowheads="1"/>
          </p:cNvSpPr>
          <p:nvPr/>
        </p:nvSpPr>
        <p:spPr bwMode="auto">
          <a:xfrm>
            <a:off x="1123787" y="3944668"/>
            <a:ext cx="14157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 dirty="0" err="1" smtClean="0">
                <a:solidFill>
                  <a:srgbClr val="FF0000"/>
                </a:solidFill>
                <a:latin typeface="Times" charset="0"/>
              </a:rPr>
              <a:t>Dynamic</a:t>
            </a:r>
            <a:r>
              <a:rPr lang="fr-FR" sz="1400" dirty="0" smtClean="0">
                <a:solidFill>
                  <a:srgbClr val="FF0000"/>
                </a:solidFill>
                <a:latin typeface="Times" charset="0"/>
              </a:rPr>
              <a:t> </a:t>
            </a:r>
            <a:r>
              <a:rPr lang="fr-FR" sz="1400" dirty="0">
                <a:solidFill>
                  <a:srgbClr val="FF0000"/>
                </a:solidFill>
                <a:latin typeface="Times" charset="0"/>
              </a:rPr>
              <a:t>= 1:10</a:t>
            </a:r>
            <a:r>
              <a:rPr lang="fr-FR" sz="1400" baseline="30000" dirty="0">
                <a:solidFill>
                  <a:srgbClr val="FF0000"/>
                </a:solidFill>
                <a:latin typeface="Times" charset="0"/>
              </a:rPr>
              <a:t>4</a:t>
            </a:r>
            <a:endParaRPr lang="fr-FR" sz="14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248842" name="Rectangle 10"/>
          <p:cNvSpPr>
            <a:spLocks noChangeArrowheads="1"/>
          </p:cNvSpPr>
          <p:nvPr/>
        </p:nvSpPr>
        <p:spPr bwMode="auto">
          <a:xfrm>
            <a:off x="3497099" y="3944668"/>
            <a:ext cx="14157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 dirty="0" err="1" smtClean="0">
                <a:solidFill>
                  <a:srgbClr val="FF0000"/>
                </a:solidFill>
                <a:latin typeface="Times" charset="0"/>
              </a:rPr>
              <a:t>Dynamic</a:t>
            </a:r>
            <a:r>
              <a:rPr lang="fr-FR" sz="1400" dirty="0" smtClean="0">
                <a:solidFill>
                  <a:srgbClr val="FF0000"/>
                </a:solidFill>
                <a:latin typeface="Times" charset="0"/>
              </a:rPr>
              <a:t> </a:t>
            </a:r>
            <a:r>
              <a:rPr lang="fr-FR" sz="1400" dirty="0">
                <a:solidFill>
                  <a:srgbClr val="FF0000"/>
                </a:solidFill>
                <a:latin typeface="Times" charset="0"/>
              </a:rPr>
              <a:t>= 1:10</a:t>
            </a:r>
            <a:r>
              <a:rPr lang="fr-FR" sz="1400" baseline="30000" dirty="0">
                <a:solidFill>
                  <a:srgbClr val="FF0000"/>
                </a:solidFill>
                <a:latin typeface="Times" charset="0"/>
              </a:rPr>
              <a:t>5</a:t>
            </a:r>
            <a:endParaRPr lang="fr-FR" sz="14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248843" name="Rectangle 11"/>
          <p:cNvSpPr>
            <a:spLocks noChangeArrowheads="1"/>
          </p:cNvSpPr>
          <p:nvPr/>
        </p:nvSpPr>
        <p:spPr bwMode="auto">
          <a:xfrm>
            <a:off x="5851362" y="3944668"/>
            <a:ext cx="14128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 dirty="0" err="1" smtClean="0">
                <a:solidFill>
                  <a:srgbClr val="FF0000"/>
                </a:solidFill>
                <a:latin typeface="Times" charset="0"/>
              </a:rPr>
              <a:t>Dynamic</a:t>
            </a:r>
            <a:r>
              <a:rPr lang="fr-FR" sz="1400" dirty="0" smtClean="0">
                <a:solidFill>
                  <a:srgbClr val="FF0000"/>
                </a:solidFill>
                <a:latin typeface="Times" charset="0"/>
              </a:rPr>
              <a:t> </a:t>
            </a:r>
            <a:r>
              <a:rPr lang="fr-FR" sz="1400" dirty="0">
                <a:solidFill>
                  <a:srgbClr val="FF0000"/>
                </a:solidFill>
                <a:latin typeface="Times" charset="0"/>
              </a:rPr>
              <a:t>= 1:10</a:t>
            </a:r>
            <a:r>
              <a:rPr lang="fr-FR" sz="1400" baseline="30000" dirty="0">
                <a:solidFill>
                  <a:srgbClr val="FF0000"/>
                </a:solidFill>
                <a:latin typeface="Times" charset="0"/>
              </a:rPr>
              <a:t>6</a:t>
            </a:r>
            <a:endParaRPr lang="fr-FR" sz="14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248844" name="Text Box 12"/>
          <p:cNvSpPr txBox="1">
            <a:spLocks noChangeArrowheads="1"/>
          </p:cNvSpPr>
          <p:nvPr/>
        </p:nvSpPr>
        <p:spPr bwMode="auto">
          <a:xfrm>
            <a:off x="6678449" y="4336781"/>
            <a:ext cx="1393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200"/>
              <a:t>Lacour et al. (2007)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57474" y="51672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4162" y="4635940"/>
            <a:ext cx="475623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hangingPunct="0"/>
            <a:r>
              <a:rPr lang="en-US" altLang="ja-JP" b="1" dirty="0" smtClean="0">
                <a:solidFill>
                  <a:srgbClr val="0000FF"/>
                </a:solidFill>
                <a:latin typeface="Times" charset="0"/>
                <a:ea typeface="Nimbus Sans L" charset="0"/>
                <a:cs typeface="Nimbus Sans L" charset="0"/>
              </a:rPr>
              <a:t>                                        Simulation parameters</a:t>
            </a:r>
          </a:p>
          <a:p>
            <a:pPr hangingPunct="0">
              <a:buFont typeface="Arial"/>
              <a:buChar char="•"/>
            </a:pPr>
            <a:r>
              <a:rPr lang="en-US" altLang="ja-JP" dirty="0" smtClean="0">
                <a:latin typeface="Times" charset="0"/>
                <a:ea typeface="Nimbus Sans L" charset="0"/>
                <a:cs typeface="Nimbus Sans L" charset="0"/>
              </a:rPr>
              <a:t> </a:t>
            </a:r>
            <a:r>
              <a:rPr lang="en-US" altLang="ja-JP" dirty="0" err="1" smtClean="0">
                <a:latin typeface="Times" charset="0"/>
                <a:ea typeface="Nimbus Sans L" charset="0"/>
                <a:cs typeface="Nimbus Sans L" charset="0"/>
              </a:rPr>
              <a:t>λ</a:t>
            </a:r>
            <a:r>
              <a:rPr lang="en-US" altLang="ja-JP" dirty="0" smtClean="0">
                <a:latin typeface="Times" charset="0"/>
                <a:ea typeface="Nimbus Sans L" charset="0"/>
                <a:cs typeface="Nimbus Sans L" charset="0"/>
              </a:rPr>
              <a:t>= 0.63 µ</a:t>
            </a:r>
            <a:r>
              <a:rPr lang="en-US" altLang="ja-JP" dirty="0" err="1" smtClean="0">
                <a:latin typeface="Times" charset="0"/>
                <a:ea typeface="Nimbus Sans L" charset="0"/>
                <a:cs typeface="Nimbus Sans L" charset="0"/>
              </a:rPr>
              <a:t>m</a:t>
            </a:r>
            <a:endParaRPr lang="en-US" altLang="ja-JP" dirty="0" smtClean="0">
              <a:latin typeface="Times" charset="0"/>
              <a:ea typeface="Nimbus Sans L" charset="0"/>
              <a:cs typeface="Nimbus Sans L" charset="0"/>
            </a:endParaRPr>
          </a:p>
          <a:p>
            <a:pPr algn="just" hangingPunct="0"/>
            <a:r>
              <a:rPr lang="en-US" altLang="ja-JP" dirty="0" smtClean="0">
                <a:latin typeface="Times" charset="0"/>
                <a:ea typeface="Nimbus Sans L" charset="0"/>
                <a:cs typeface="Nimbus Sans L" charset="0"/>
              </a:rPr>
              <a:t>• r</a:t>
            </a:r>
            <a:r>
              <a:rPr lang="en-US" altLang="ja-JP" baseline="-25000" dirty="0" smtClean="0">
                <a:latin typeface="Times" charset="0"/>
                <a:ea typeface="Nimbus Sans L" charset="0"/>
                <a:cs typeface="Nimbus Sans L" charset="0"/>
              </a:rPr>
              <a:t>0</a:t>
            </a:r>
            <a:r>
              <a:rPr lang="en-US" altLang="ja-JP" dirty="0" smtClean="0">
                <a:latin typeface="Times" charset="0"/>
                <a:ea typeface="Nimbus Sans L" charset="0"/>
                <a:cs typeface="Nimbus Sans L" charset="0"/>
              </a:rPr>
              <a:t> = 20 cm</a:t>
            </a:r>
          </a:p>
          <a:p>
            <a:pPr hangingPunct="0"/>
            <a:r>
              <a:rPr lang="en-US" altLang="ja-JP" dirty="0" smtClean="0">
                <a:latin typeface="Times" charset="0"/>
                <a:ea typeface="Nimbus Sans L" charset="0"/>
                <a:cs typeface="Nimbus Sans L" charset="0"/>
              </a:rPr>
              <a:t>• 8m telescope</a:t>
            </a:r>
          </a:p>
          <a:p>
            <a:pPr hangingPunct="0"/>
            <a:r>
              <a:rPr lang="en-US" altLang="ja-JP" dirty="0" smtClean="0">
                <a:latin typeface="Times" charset="0"/>
                <a:ea typeface="Nimbus Sans L" charset="0"/>
                <a:cs typeface="Nimbus Sans L" charset="0"/>
              </a:rPr>
              <a:t>• t</a:t>
            </a:r>
            <a:r>
              <a:rPr lang="en-US" altLang="ja-JP" sz="1600" baseline="-25000" dirty="0" smtClean="0">
                <a:latin typeface="Times" charset="0"/>
                <a:ea typeface="Nimbus Sans L" charset="0"/>
                <a:cs typeface="Nimbus Sans L" charset="0"/>
              </a:rPr>
              <a:t>int</a:t>
            </a:r>
            <a:r>
              <a:rPr lang="en-US" altLang="ja-JP" dirty="0" smtClean="0">
                <a:latin typeface="Times" charset="0"/>
                <a:ea typeface="Nimbus Sans L" charset="0"/>
                <a:cs typeface="Nimbus Sans L" charset="0"/>
              </a:rPr>
              <a:t> = 4 ms, 10,000 exposures</a:t>
            </a:r>
          </a:p>
          <a:p>
            <a:pPr hangingPunct="0"/>
            <a:r>
              <a:rPr lang="en-US" altLang="ja-JP" dirty="0" smtClean="0">
                <a:latin typeface="Times" charset="0"/>
                <a:ea typeface="Nimbus Sans L" charset="0"/>
                <a:cs typeface="Nimbus Sans L" charset="0"/>
              </a:rPr>
              <a:t>• 128-fiber system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15382" y="5029943"/>
            <a:ext cx="46169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 Face-on disk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 2 companions 1,000 and 10,000 fainter at 16 and 20 </a:t>
            </a:r>
            <a:r>
              <a:rPr lang="en-US" dirty="0" err="1" smtClean="0">
                <a:latin typeface="Times" charset="0"/>
                <a:ea typeface="Times" charset="0"/>
                <a:cs typeface="Times" charset="0"/>
              </a:rPr>
              <a:t>mas</a:t>
            </a: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 from the star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 Total FOV 50 </a:t>
            </a:r>
            <a:r>
              <a:rPr lang="en-US" dirty="0" err="1" smtClean="0">
                <a:latin typeface="Times" charset="0"/>
                <a:ea typeface="Times" charset="0"/>
                <a:cs typeface="Times" charset="0"/>
              </a:rPr>
              <a:t>mas</a:t>
            </a:r>
            <a:endParaRPr lang="en-US" dirty="0" smtClean="0">
              <a:latin typeface="Times" charset="0"/>
              <a:ea typeface="Times" charset="0"/>
              <a:cs typeface="Times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5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Article Reference - III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creen shot 2010-10-15 at 2.30.02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6589" b="-6589"/>
          <a:stretch>
            <a:fillRect/>
          </a:stretch>
        </p:blipFill>
        <p:spPr>
          <a:xfrm>
            <a:off x="1976070" y="866060"/>
            <a:ext cx="8229600" cy="4525963"/>
          </a:xfrm>
        </p:spPr>
      </p:pic>
      <p:sp>
        <p:nvSpPr>
          <p:cNvPr id="5" name="テキスト ボックス 33"/>
          <p:cNvSpPr txBox="1"/>
          <p:nvPr/>
        </p:nvSpPr>
        <p:spPr>
          <a:xfrm>
            <a:off x="-1928489" y="3275130"/>
            <a:ext cx="6264275" cy="55254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4100"/>
            </a:pPr>
            <a:r>
              <a:rPr lang="en-US" sz="1500" dirty="0">
                <a:latin typeface="Times" pitchFamily="18" charset="0"/>
                <a:ea typeface="東風ゴシック" pitchFamily="2"/>
                <a:cs typeface="Nimbus Sans L" pitchFamily="2"/>
              </a:rPr>
              <a:t>Artificial Binary Star Image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4100"/>
            </a:pPr>
            <a:r>
              <a:rPr lang="en-US" sz="1500" dirty="0">
                <a:latin typeface="Times" pitchFamily="18" charset="0"/>
                <a:ea typeface="東風ゴシック" pitchFamily="2"/>
                <a:cs typeface="Nimbus Sans L" pitchFamily="2"/>
              </a:rPr>
              <a:t>(CCD Image)</a:t>
            </a:r>
          </a:p>
        </p:txBody>
      </p:sp>
      <p:pic>
        <p:nvPicPr>
          <p:cNvPr id="6" name="図 2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0189"/>
            <a:ext cx="1976070" cy="206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図 2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32193"/>
            <a:ext cx="1976070" cy="20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50"/>
          <p:cNvSpPr txBox="1"/>
          <p:nvPr/>
        </p:nvSpPr>
        <p:spPr>
          <a:xfrm>
            <a:off x="-454328" y="6305456"/>
            <a:ext cx="2753487" cy="552544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compatLnSpc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4100"/>
            </a:pPr>
            <a:r>
              <a:rPr lang="en-US" sz="1500" dirty="0">
                <a:latin typeface="Times" pitchFamily="18" charset="0"/>
                <a:ea typeface="東風ゴシック" pitchFamily="2"/>
                <a:cs typeface="Nimbus Sans L" pitchFamily="2"/>
              </a:rPr>
              <a:t>Reconstructed Image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4100"/>
            </a:pPr>
            <a:r>
              <a:rPr lang="en-US" sz="1500" dirty="0">
                <a:latin typeface="Times" pitchFamily="18" charset="0"/>
                <a:ea typeface="東風ゴシック" pitchFamily="2"/>
                <a:cs typeface="Nimbus Sans L" pitchFamily="2"/>
              </a:rPr>
              <a:t>through fringe analysis</a:t>
            </a:r>
          </a:p>
        </p:txBody>
      </p:sp>
      <p:sp>
        <p:nvSpPr>
          <p:cNvPr id="9" name="下矢印 114"/>
          <p:cNvSpPr/>
          <p:nvPr/>
        </p:nvSpPr>
        <p:spPr>
          <a:xfrm>
            <a:off x="756784" y="3977347"/>
            <a:ext cx="223210" cy="2548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>
              <a:solidFill>
                <a:srgbClr val="FFFFFF"/>
              </a:solidFill>
              <a:cs typeface="ＭＳ Ｐゴシック" charset="-128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CfAO Fall Retreat – Lake Arrowhead – Oct 28-31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5.1|1.5|1|1.3|0.:|1.6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5853</TotalTime>
  <Words>1964</Words>
  <Application>Microsoft Macintosh PowerPoint</Application>
  <PresentationFormat>On-screen Show (4:3)</PresentationFormat>
  <Paragraphs>244</Paragraphs>
  <Slides>24</Slides>
  <Notes>8</Notes>
  <HiddenSlides>0</HiddenSlides>
  <MMClips>3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FIRST A Fibered Imager for Single Telescope Lick 3m first light &amp; Perspectives</vt:lpstr>
      <vt:lpstr>Aperture masking: Keck experiment</vt:lpstr>
      <vt:lpstr>Slide 3</vt:lpstr>
      <vt:lpstr>Slide 4</vt:lpstr>
      <vt:lpstr>Article Reference - I</vt:lpstr>
      <vt:lpstr>High Dynamic Range Imaging with a Single-Mode Pupil Remapping System</vt:lpstr>
      <vt:lpstr>Article Reference- II</vt:lpstr>
      <vt:lpstr>High Dynamic Range Imaging with a Single-Mode Pupil Remapping System</vt:lpstr>
      <vt:lpstr>Article Reference - III</vt:lpstr>
      <vt:lpstr>From a Laboratory Testbench…</vt:lpstr>
      <vt:lpstr>… to an On-Sky Prototype</vt:lpstr>
      <vt:lpstr>Successful First Light!</vt:lpstr>
      <vt:lpstr>Preliminary Data Analysis</vt:lpstr>
      <vt:lpstr>Future Developments (I)</vt:lpstr>
      <vt:lpstr>Integrated Optics</vt:lpstr>
      <vt:lpstr>Integrated Optics</vt:lpstr>
      <vt:lpstr>Future Developments (II)</vt:lpstr>
      <vt:lpstr>FIRST@Keck?</vt:lpstr>
      <vt:lpstr>FIRST@Keck : potential science cases</vt:lpstr>
      <vt:lpstr>FIRST@Keck : potential science cases</vt:lpstr>
      <vt:lpstr>FIRST@Keck : potential science cases</vt:lpstr>
      <vt:lpstr>FIRST@Keck : potential science cases</vt:lpstr>
      <vt:lpstr>FIRST@Keck : potential science cases</vt:lpstr>
      <vt:lpstr>Thanks!!</vt:lpstr>
    </vt:vector>
  </TitlesOfParts>
  <Company>UC Berkeley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Light of a Fibered Imager at Lick Shane Telescope Franck Marchis1,2, Elsa Huby3, Guy Perrin3, Takayuki Kotani4, Sylvestre Lacour3, Elodie Choquet, Pierre Fedou, Gaspard Duchêne, Julien M. Woillez, Olivier Lai</dc:title>
  <dc:creator>Gaspard Duchene</dc:creator>
  <cp:lastModifiedBy>Gaspard Duchene</cp:lastModifiedBy>
  <cp:revision>156</cp:revision>
  <cp:lastPrinted>2010-10-18T18:44:03Z</cp:lastPrinted>
  <dcterms:created xsi:type="dcterms:W3CDTF">2010-11-03T18:40:04Z</dcterms:created>
  <dcterms:modified xsi:type="dcterms:W3CDTF">2010-11-03T18:43:36Z</dcterms:modified>
</cp:coreProperties>
</file>